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158"/>
  </p:notesMasterIdLst>
  <p:sldIdLst>
    <p:sldId id="380" r:id="rId3"/>
    <p:sldId id="381" r:id="rId4"/>
    <p:sldId id="257" r:id="rId5"/>
    <p:sldId id="258" r:id="rId6"/>
    <p:sldId id="259" r:id="rId7"/>
    <p:sldId id="260" r:id="rId8"/>
    <p:sldId id="261" r:id="rId9"/>
    <p:sldId id="262" r:id="rId10"/>
    <p:sldId id="263" r:id="rId11"/>
    <p:sldId id="264" r:id="rId12"/>
    <p:sldId id="265" r:id="rId13"/>
    <p:sldId id="266" r:id="rId14"/>
    <p:sldId id="267" r:id="rId15"/>
    <p:sldId id="415" r:id="rId16"/>
    <p:sldId id="424" r:id="rId17"/>
    <p:sldId id="425" r:id="rId18"/>
    <p:sldId id="426" r:id="rId19"/>
    <p:sldId id="427" r:id="rId20"/>
    <p:sldId id="428" r:id="rId21"/>
    <p:sldId id="429" r:id="rId22"/>
    <p:sldId id="430" r:id="rId23"/>
    <p:sldId id="431" r:id="rId24"/>
    <p:sldId id="432" r:id="rId25"/>
    <p:sldId id="274" r:id="rId26"/>
    <p:sldId id="275" r:id="rId27"/>
    <p:sldId id="435" r:id="rId28"/>
    <p:sldId id="436" r:id="rId29"/>
    <p:sldId id="437" r:id="rId30"/>
    <p:sldId id="281" r:id="rId31"/>
    <p:sldId id="438" r:id="rId32"/>
    <p:sldId id="283" r:id="rId33"/>
    <p:sldId id="443" r:id="rId34"/>
    <p:sldId id="439" r:id="rId35"/>
    <p:sldId id="440" r:id="rId36"/>
    <p:sldId id="441" r:id="rId37"/>
    <p:sldId id="291" r:id="rId38"/>
    <p:sldId id="292" r:id="rId39"/>
    <p:sldId id="288" r:id="rId40"/>
    <p:sldId id="442" r:id="rId41"/>
    <p:sldId id="289" r:id="rId42"/>
    <p:sldId id="290"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445" r:id="rId72"/>
    <p:sldId id="447" r:id="rId73"/>
    <p:sldId id="448" r:id="rId74"/>
    <p:sldId id="449" r:id="rId75"/>
    <p:sldId id="322" r:id="rId76"/>
    <p:sldId id="450" r:id="rId77"/>
    <p:sldId id="451" r:id="rId78"/>
    <p:sldId id="452" r:id="rId79"/>
    <p:sldId id="453" r:id="rId80"/>
    <p:sldId id="386" r:id="rId81"/>
    <p:sldId id="387" r:id="rId82"/>
    <p:sldId id="388" r:id="rId83"/>
    <p:sldId id="389" r:id="rId84"/>
    <p:sldId id="390" r:id="rId85"/>
    <p:sldId id="391" r:id="rId86"/>
    <p:sldId id="392" r:id="rId87"/>
    <p:sldId id="393" r:id="rId88"/>
    <p:sldId id="394" r:id="rId89"/>
    <p:sldId id="395" r:id="rId90"/>
    <p:sldId id="396" r:id="rId91"/>
    <p:sldId id="397" r:id="rId92"/>
    <p:sldId id="398" r:id="rId93"/>
    <p:sldId id="399" r:id="rId94"/>
    <p:sldId id="400" r:id="rId95"/>
    <p:sldId id="401" r:id="rId96"/>
    <p:sldId id="402" r:id="rId97"/>
    <p:sldId id="384" r:id="rId98"/>
    <p:sldId id="405" r:id="rId99"/>
    <p:sldId id="407" r:id="rId100"/>
    <p:sldId id="410" r:id="rId101"/>
    <p:sldId id="406" r:id="rId102"/>
    <p:sldId id="408" r:id="rId103"/>
    <p:sldId id="409" r:id="rId104"/>
    <p:sldId id="411" r:id="rId105"/>
    <p:sldId id="412" r:id="rId106"/>
    <p:sldId id="329" r:id="rId107"/>
    <p:sldId id="417" r:id="rId108"/>
    <p:sldId id="418" r:id="rId109"/>
    <p:sldId id="419" r:id="rId110"/>
    <p:sldId id="420" r:id="rId111"/>
    <p:sldId id="421" r:id="rId112"/>
    <p:sldId id="422" r:id="rId113"/>
    <p:sldId id="335" r:id="rId114"/>
    <p:sldId id="336" r:id="rId115"/>
    <p:sldId id="337" r:id="rId116"/>
    <p:sldId id="338" r:id="rId117"/>
    <p:sldId id="339" r:id="rId118"/>
    <p:sldId id="340" r:id="rId119"/>
    <p:sldId id="341" r:id="rId120"/>
    <p:sldId id="342" r:id="rId121"/>
    <p:sldId id="343" r:id="rId122"/>
    <p:sldId id="454" r:id="rId123"/>
    <p:sldId id="344" r:id="rId124"/>
    <p:sldId id="455" r:id="rId125"/>
    <p:sldId id="346" r:id="rId126"/>
    <p:sldId id="456" r:id="rId127"/>
    <p:sldId id="457" r:id="rId128"/>
    <p:sldId id="458" r:id="rId129"/>
    <p:sldId id="349" r:id="rId130"/>
    <p:sldId id="350" r:id="rId131"/>
    <p:sldId id="351" r:id="rId132"/>
    <p:sldId id="352" r:id="rId133"/>
    <p:sldId id="353" r:id="rId134"/>
    <p:sldId id="354" r:id="rId135"/>
    <p:sldId id="355" r:id="rId136"/>
    <p:sldId id="356" r:id="rId137"/>
    <p:sldId id="357" r:id="rId138"/>
    <p:sldId id="358" r:id="rId139"/>
    <p:sldId id="359" r:id="rId140"/>
    <p:sldId id="360" r:id="rId141"/>
    <p:sldId id="361" r:id="rId142"/>
    <p:sldId id="362" r:id="rId143"/>
    <p:sldId id="363" r:id="rId144"/>
    <p:sldId id="364" r:id="rId145"/>
    <p:sldId id="365" r:id="rId146"/>
    <p:sldId id="366" r:id="rId147"/>
    <p:sldId id="367" r:id="rId148"/>
    <p:sldId id="368" r:id="rId149"/>
    <p:sldId id="369" r:id="rId150"/>
    <p:sldId id="370" r:id="rId151"/>
    <p:sldId id="371" r:id="rId152"/>
    <p:sldId id="372" r:id="rId153"/>
    <p:sldId id="373" r:id="rId154"/>
    <p:sldId id="374" r:id="rId155"/>
    <p:sldId id="376" r:id="rId156"/>
    <p:sldId id="377" r:id="rId157"/>
  </p:sldIdLst>
  <p:sldSz cx="9144000" cy="5715000" type="screen16x10"/>
  <p:notesSz cx="6797675" cy="9926638"/>
  <p:embeddedFontLst>
    <p:embeddedFont>
      <p:font typeface="Libre Baskerville" panose="020B0604020202020204" charset="0"/>
      <p:regular r:id="rId159"/>
      <p:bold r:id="rId160"/>
      <p:italic r:id="rId161"/>
    </p:embeddedFont>
    <p:embeddedFont>
      <p:font typeface="Rosario" panose="020B0604020202020204" charset="0"/>
      <p:regular r:id="rId162"/>
      <p:bold r:id="rId163"/>
      <p:italic r:id="rId164"/>
      <p:boldItalic r:id="rId165"/>
    </p:embeddedFont>
    <p:embeddedFont>
      <p:font typeface="Calibri" panose="020F0502020204030204" pitchFamily="34" charset="0"/>
      <p:regular r:id="rId166"/>
      <p:bold r:id="rId167"/>
      <p:italic r:id="rId168"/>
      <p:boldItalic r:id="rId169"/>
    </p:embeddedFont>
    <p:embeddedFont>
      <p:font typeface="Open Sans" panose="020B0604020202020204" charset="0"/>
      <p:regular r:id="rId170"/>
      <p:bold r:id="rId171"/>
      <p:italic r:id="rId172"/>
      <p:boldItalic r:id="rId173"/>
    </p:embeddedFont>
    <p:embeddedFont>
      <p:font typeface="Tahoma" panose="020B0604030504040204" pitchFamily="34" charset="0"/>
      <p:regular r:id="rId174"/>
      <p:bold r:id="rId175"/>
    </p:embeddedFont>
    <p:embeddedFont>
      <p:font typeface="Helvetica Neue" panose="020B0604020202020204" charset="0"/>
      <p:regular r:id="rId176"/>
      <p:bold r:id="rId177"/>
      <p:italic r:id="rId178"/>
      <p:boldItalic r:id="rId179"/>
    </p:embeddedFont>
    <p:embeddedFont>
      <p:font typeface="Consolas" panose="020B0609020204030204" pitchFamily="49" charset="0"/>
      <p:regular r:id="rId180"/>
      <p:bold r:id="rId181"/>
      <p:italic r:id="rId182"/>
      <p:boldItalic r:id="rId1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orient="horz" pos="303">
          <p15:clr>
            <a:srgbClr val="A4A3A4"/>
          </p15:clr>
        </p15:guide>
        <p15:guide id="3" orient="horz" pos="3528">
          <p15:clr>
            <a:srgbClr val="A4A3A4"/>
          </p15:clr>
        </p15:guide>
        <p15:guide id="4" orient="horz" pos="480">
          <p15:clr>
            <a:srgbClr val="A4A3A4"/>
          </p15:clr>
        </p15:guide>
        <p15:guide id="5" orient="horz" pos="666">
          <p15:clr>
            <a:srgbClr val="A4A3A4"/>
          </p15:clr>
        </p15:guide>
        <p15:guide id="6" pos="2880">
          <p15:clr>
            <a:srgbClr val="A4A3A4"/>
          </p15:clr>
        </p15:guide>
        <p15:guide id="7" pos="295">
          <p15:clr>
            <a:srgbClr val="A4A3A4"/>
          </p15:clr>
        </p15:guide>
        <p15:guide id="8" pos="1882">
          <p15:clr>
            <a:srgbClr val="A4A3A4"/>
          </p15:clr>
        </p15:guide>
        <p15:guide id="9" pos="5436">
          <p15:clr>
            <a:srgbClr val="A4A3A4"/>
          </p15:clr>
        </p15:guide>
        <p15:guide id="10" pos="1660">
          <p15:clr>
            <a:srgbClr val="A4A3A4"/>
          </p15:clr>
        </p15:guide>
        <p15:guide id="11" pos="1978">
          <p15:clr>
            <a:srgbClr val="A4A3A4"/>
          </p15:clr>
        </p15:guide>
        <p15:guide id="12" pos="26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7" roundtripDataSignature="AMtx7mhkmiy0jTiMuWbqIdTs4MW26t7Vn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jan Dolenc" initials="" lastIdx="1" clrIdx="0"/>
  <p:cmAuthor id="1" name="Leon Štefanič Južnič"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B83FD8-CF42-46DD-B6CC-8ED287506772}">
  <a:tblStyle styleId="{DFB83FD8-CF42-46DD-B6CC-8ED28750677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86486" autoAdjust="0"/>
  </p:normalViewPr>
  <p:slideViewPr>
    <p:cSldViewPr snapToGrid="0">
      <p:cViewPr varScale="1">
        <p:scale>
          <a:sx n="90" d="100"/>
          <a:sy n="90" d="100"/>
        </p:scale>
        <p:origin x="1037" y="53"/>
      </p:cViewPr>
      <p:guideLst>
        <p:guide orient="horz" pos="1800"/>
        <p:guide orient="horz" pos="303"/>
        <p:guide orient="horz" pos="3528"/>
        <p:guide orient="horz" pos="480"/>
        <p:guide orient="horz" pos="666"/>
        <p:guide pos="2880"/>
        <p:guide pos="295"/>
        <p:guide pos="1882"/>
        <p:guide pos="5436"/>
        <p:guide pos="1660"/>
        <p:guide pos="1978"/>
        <p:guide pos="26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fntdata"/><Relationship Id="rId170" Type="http://schemas.openxmlformats.org/officeDocument/2006/relationships/font" Target="fonts/font12.fntdata"/><Relationship Id="rId191"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2.fntdata"/><Relationship Id="rId181" Type="http://schemas.openxmlformats.org/officeDocument/2006/relationships/font" Target="fonts/font23.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13.fntdata"/><Relationship Id="rId192"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3.fntdata"/><Relationship Id="rId182" Type="http://schemas.openxmlformats.org/officeDocument/2006/relationships/font" Target="fonts/font24.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1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9.fntdata"/><Relationship Id="rId18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4.fntdata"/><Relationship Id="rId183"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5.fntdata"/><Relationship Id="rId189"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6.fntdata"/><Relationship Id="rId179" Type="http://schemas.openxmlformats.org/officeDocument/2006/relationships/font" Target="fonts/font21.fntdata"/><Relationship Id="rId19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6.fntdata"/><Relationship Id="rId169"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22.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17.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7.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18.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8.fntdata"/><Relationship Id="rId187" Type="http://customschemas.google.com/relationships/presentationmetadata" Target="meta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font" Target="fonts/font19.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8-28T07:59:21.804" idx="1">
    <p:pos x="6000" y="0"/>
    <p:text>te trije slajdi so misljeni kot prakticen prikaz kaj dockerfile pomeni, kje pridejo layerji in zakaj so tok kul</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KJ6VW54"/>
      </p:ext>
    </p:extLst>
  </p:cm>
  <p:cm authorId="1" dt="2020-08-28T07:59:21.804" idx="1">
    <p:pos x="6000" y="0"/>
    <p:text>hudo, dobri so</p:text>
    <p:extLst>
      <p:ext uri="{C676402C-5697-4E1C-873F-D02D1690AC5C}">
        <p15:threadingInfo xmlns:p15="http://schemas.microsoft.com/office/powerpoint/2012/main" timeZoneBias="0">
          <p15:parentCm authorId="0" idx="1"/>
        </p15:threadingInfo>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KJ6VW6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659" cy="49633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0"/>
            <a:ext cx="2945659" cy="496332"/>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3"/>
            <a:ext cx="2945659" cy="49633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redhat.com/en/topics/virtualizat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scalyr.com/blog/create-docker-imag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docker.com/engine/reference/builder/"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raining.play-with-docker.com/microservice-orchestratio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docker.com/engine/reference/commandline/image_build/"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cloud.google.com/solutions/best-practices-for-building-containers"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pythonspeed.com/articles/official-docker-best-practice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pythonspeed.com/articles/dockerizing-python-is-hard/"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pythonspeed.com/articles/base-image-python-docker-images/"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230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9: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39" name="Google Shape;339;p9: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93: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6" name="Google Shape;1116;p9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50df1cae7_0_1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50df1cae7_0_1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950df1cae7_0_1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93ea9e4a73_0_2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93ea9e4a73_0_25: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2" name="Google Shape;1132;g93ea9e4a73_0_25: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96320db41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96320db41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96320db41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141</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93ea9e4a73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93ea9e4a73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g93ea9e4a73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142</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9353209c35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9353209c35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g9353209c35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143</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9350ae61e5_0_3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9350ae61e5_0_3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9350ae61e5_0_3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144</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9353209c35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9353209c35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g9353209c35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145</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9353209c35_0_2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9353209c35_0_2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g9353209c35_0_2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146</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9353209c35_0_3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9353209c35_0_3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9353209c35_0_3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9a30378d0e_1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9a30378d0e_1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9a30378d0e_1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148</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9353209c35_0_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9353209c35_0_4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g9353209c35_0_4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149</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9364f67b1c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9364f67b1c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8" name="Google Shape;1218;g9364f67b1c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9364f67b1c_0_1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9364f67b1c_0_1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g9364f67b1c_0_1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151</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9606323a64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9606323a64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9" name="Google Shape;1239;g9606323a64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152</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94c9480fe8_1_66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6" name="Google Shape;1246;g94c9480fe8_1_66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g94c9480fe8_1_66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153</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96320db41e_0_2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96320db41e_0_2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96320db41e_0_2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154</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10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10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1: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1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0222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16</a:t>
            </a:fld>
            <a:endParaRPr lang="sl-SI"/>
          </a:p>
        </p:txBody>
      </p:sp>
    </p:spTree>
    <p:extLst>
      <p:ext uri="{BB962C8B-B14F-4D97-AF65-F5344CB8AC3E}">
        <p14:creationId xmlns:p14="http://schemas.microsoft.com/office/powerpoint/2010/main" val="1062432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sz="1200" b="1" i="0" kern="1200" dirty="0" smtClean="0">
                <a:solidFill>
                  <a:schemeClr val="tx1"/>
                </a:solidFill>
                <a:effectLst/>
                <a:latin typeface="+mn-lt"/>
                <a:ea typeface="+mn-ea"/>
                <a:cs typeface="+mn-cs"/>
              </a:rPr>
              <a:t>Strengths of the Monolithic Architecture</a:t>
            </a:r>
          </a:p>
          <a:p>
            <a:r>
              <a:rPr lang="en-US" sz="1200" b="1" i="0" kern="1200" dirty="0" smtClean="0">
                <a:solidFill>
                  <a:schemeClr val="tx1"/>
                </a:solidFill>
                <a:effectLst/>
                <a:latin typeface="+mn-lt"/>
                <a:ea typeface="+mn-ea"/>
                <a:cs typeface="+mn-cs"/>
              </a:rPr>
              <a:t>- Less cross-cutting concerns.</a:t>
            </a:r>
            <a:r>
              <a:rPr lang="en-US" sz="1200" b="0" i="0" kern="1200" dirty="0" smtClean="0">
                <a:solidFill>
                  <a:schemeClr val="tx1"/>
                </a:solidFill>
                <a:effectLst/>
                <a:latin typeface="+mn-lt"/>
                <a:ea typeface="+mn-ea"/>
                <a:cs typeface="+mn-cs"/>
              </a:rPr>
              <a:t> Cross-cutting concerns are the concerns that affect the whole application such as logging, handling, caching, and performance monitoring. In a monolithic application, this area of functionality concerns only one application so it is easier to handle it.</a:t>
            </a:r>
          </a:p>
          <a:p>
            <a:r>
              <a:rPr lang="en-US" sz="1200" b="1" i="0" kern="1200" dirty="0" smtClean="0">
                <a:solidFill>
                  <a:schemeClr val="tx1"/>
                </a:solidFill>
                <a:effectLst/>
                <a:latin typeface="+mn-lt"/>
                <a:ea typeface="+mn-ea"/>
                <a:cs typeface="+mn-cs"/>
              </a:rPr>
              <a:t>- Easier debugging and testing. </a:t>
            </a:r>
            <a:r>
              <a:rPr lang="en-US" sz="1200" b="0" i="0" kern="1200" dirty="0" smtClean="0">
                <a:solidFill>
                  <a:schemeClr val="tx1"/>
                </a:solidFill>
                <a:effectLst/>
                <a:latin typeface="+mn-lt"/>
                <a:ea typeface="+mn-ea"/>
                <a:cs typeface="+mn-cs"/>
              </a:rPr>
              <a:t>In contrast to the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architecture, monolithic applications are much easier to debug and test. Since a monolithic app is a single indivisible unit, you can run end-to-end testing much faster.</a:t>
            </a:r>
          </a:p>
          <a:p>
            <a:r>
              <a:rPr lang="en-US" sz="1200" b="1" i="0" kern="1200" dirty="0" smtClean="0">
                <a:solidFill>
                  <a:schemeClr val="tx1"/>
                </a:solidFill>
                <a:effectLst/>
                <a:latin typeface="+mn-lt"/>
                <a:ea typeface="+mn-ea"/>
                <a:cs typeface="+mn-cs"/>
              </a:rPr>
              <a:t>- Simple to deploy. Another advantage associated with the simplicity of monolithic apps is easier deployment. When it comes to monolithic applications, you do not have to handle many deployments – just one file or directory.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 Simple to develop. As long as the monolithic approach is a standard way of building applications, any engineering team has the right knowledge and capabilities to develop a monolithic application.</a:t>
            </a:r>
            <a:endParaRPr lang="en-US" sz="1200" b="0" i="0" kern="1200" dirty="0" smtClean="0">
              <a:solidFill>
                <a:schemeClr val="tx1"/>
              </a:solidFill>
              <a:effectLst/>
              <a:latin typeface="+mn-lt"/>
              <a:ea typeface="+mn-ea"/>
              <a:cs typeface="+mn-cs"/>
            </a:endParaRP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17</a:t>
            </a:fld>
            <a:endParaRPr lang="sl-SI"/>
          </a:p>
        </p:txBody>
      </p:sp>
    </p:spTree>
    <p:extLst>
      <p:ext uri="{BB962C8B-B14F-4D97-AF65-F5344CB8AC3E}">
        <p14:creationId xmlns:p14="http://schemas.microsoft.com/office/powerpoint/2010/main" val="2599995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14: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Vir slike: </a:t>
            </a:r>
            <a:r>
              <a:rPr lang="en-US" u="sng">
                <a:solidFill>
                  <a:schemeClr val="hlink"/>
                </a:solidFill>
                <a:hlinkClick r:id="rId3"/>
              </a:rPr>
              <a:t>https://www.redhat.com/en/topics/virtualization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Virtualization transforms hardware into software. </a:t>
            </a:r>
            <a:endParaRPr/>
          </a:p>
          <a:p>
            <a:pPr marL="0" lvl="0" indent="0" algn="l" rtl="0">
              <a:spcBef>
                <a:spcPts val="0"/>
              </a:spcBef>
              <a:spcAft>
                <a:spcPts val="0"/>
              </a:spcAft>
              <a:buNone/>
            </a:pPr>
            <a:r>
              <a:rPr lang="en-US"/>
              <a:t>It is the creation of a fully functional virtual computer that can run its own applications and an operating system. </a:t>
            </a:r>
            <a:endParaRPr/>
          </a:p>
          <a:p>
            <a:pPr marL="0" lvl="0" indent="0" algn="l" rtl="0">
              <a:spcBef>
                <a:spcPts val="0"/>
              </a:spcBef>
              <a:spcAft>
                <a:spcPts val="0"/>
              </a:spcAft>
              <a:buNone/>
            </a:pPr>
            <a:r>
              <a:rPr lang="en-US"/>
              <a:t>Creates virtual elements of the CPU, RAM, and hard disk.</a:t>
            </a:r>
            <a:endParaRPr/>
          </a:p>
        </p:txBody>
      </p:sp>
      <p:sp>
        <p:nvSpPr>
          <p:cNvPr id="426" name="Google Shape;426;p14: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16: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Increased performance and computing capacity relevance to hardware manufacturing. • Underutilized Hardware and software Resources • Lack of Space • Greening Initiatives • Rise of administrative costs • Administrative tasks include: labor intensive • hardware monitoring • defective hardware replacement • server setup and updates • resource monitoring backups</a:t>
            </a:r>
            <a:endParaRPr/>
          </a:p>
          <a:p>
            <a:pPr marL="0" lvl="0" indent="0" algn="l" rtl="0">
              <a:spcBef>
                <a:spcPts val="0"/>
              </a:spcBef>
              <a:spcAft>
                <a:spcPts val="0"/>
              </a:spcAft>
              <a:buNone/>
            </a:pPr>
            <a:endParaRPr/>
          </a:p>
        </p:txBody>
      </p:sp>
      <p:sp>
        <p:nvSpPr>
          <p:cNvPr id="436" name="Google Shape;436;p16: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27</a:t>
            </a:fld>
            <a:endParaRPr lang="sl-SI"/>
          </a:p>
        </p:txBody>
      </p:sp>
    </p:spTree>
    <p:extLst>
      <p:ext uri="{BB962C8B-B14F-4D97-AF65-F5344CB8AC3E}">
        <p14:creationId xmlns:p14="http://schemas.microsoft.com/office/powerpoint/2010/main" val="990926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2: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5845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smtClean="0"/>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28</a:t>
            </a:fld>
            <a:endParaRPr lang="sl-SI"/>
          </a:p>
        </p:txBody>
      </p:sp>
    </p:spTree>
    <p:extLst>
      <p:ext uri="{BB962C8B-B14F-4D97-AF65-F5344CB8AC3E}">
        <p14:creationId xmlns:p14="http://schemas.microsoft.com/office/powerpoint/2010/main" val="2806445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3: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1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22: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a:t>- </a:t>
            </a:r>
            <a:r>
              <a:rPr lang="en-US" b="0" i="0">
                <a:solidFill>
                  <a:srgbClr val="33444C"/>
                </a:solidFill>
                <a:latin typeface="Open Sans"/>
                <a:ea typeface="Open Sans"/>
                <a:cs typeface="Open Sans"/>
                <a:sym typeface="Open Sans"/>
              </a:rPr>
              <a:t>You can even run Docker containers within host machines that are actually virtual machines! </a:t>
            </a:r>
            <a:endParaRPr/>
          </a:p>
          <a:p>
            <a:pPr marL="0" lvl="0" indent="0" algn="l" rtl="0">
              <a:spcBef>
                <a:spcPts val="0"/>
              </a:spcBef>
              <a:spcAft>
                <a:spcPts val="0"/>
              </a:spcAft>
              <a:buNone/>
            </a:pPr>
            <a:endParaRPr/>
          </a:p>
        </p:txBody>
      </p:sp>
      <p:sp>
        <p:nvSpPr>
          <p:cNvPr id="498" name="Google Shape;498;p22: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normAutofit lnSpcReduction="10000"/>
          </a:bodyPr>
          <a:lstStyle/>
          <a:p>
            <a:pPr marL="171450" indent="-171450">
              <a:buFontTx/>
              <a:buChar char="-"/>
            </a:pPr>
            <a:r>
              <a:rPr lang="en-US" sz="1200" b="1" i="0" kern="1200" dirty="0" smtClean="0">
                <a:solidFill>
                  <a:schemeClr val="tx1"/>
                </a:solidFill>
                <a:effectLst/>
                <a:latin typeface="+mn-lt"/>
                <a:ea typeface="+mn-ea"/>
                <a:cs typeface="+mn-cs"/>
              </a:rPr>
              <a:t>Traditional deployment era:</a:t>
            </a:r>
            <a:r>
              <a:rPr lang="en-US" sz="1200" b="0" i="0" kern="1200" dirty="0" smtClean="0">
                <a:solidFill>
                  <a:schemeClr val="tx1"/>
                </a:solidFill>
                <a:effectLst/>
                <a:latin typeface="+mn-lt"/>
                <a:ea typeface="+mn-ea"/>
                <a:cs typeface="+mn-cs"/>
              </a:rPr>
              <a:t> Early on, organizations ran applications on physical servers. There was no way to define resource boundaries for applications in a physical server, and this caused resource allocation issues. For example, if multiple applications run on a physical server, there can be instances where one application would take up most of the resources, and as a result, the other applications would underperform. A solution for this would be to run each application on a different physical server. But this did not scale as resources were underutilized, and it was expensive for organizations to maintain many physical servers.</a:t>
            </a:r>
          </a:p>
          <a:p>
            <a:pPr marL="171450" indent="-171450">
              <a:buFontTx/>
              <a:buChar char="-"/>
            </a:pPr>
            <a:r>
              <a:rPr lang="en-US" sz="1200" b="1" i="0" kern="1200" dirty="0" smtClean="0">
                <a:solidFill>
                  <a:schemeClr val="tx1"/>
                </a:solidFill>
                <a:effectLst/>
                <a:latin typeface="+mn-lt"/>
                <a:ea typeface="+mn-ea"/>
                <a:cs typeface="+mn-cs"/>
              </a:rPr>
              <a:t>Virtualized deployment era:</a:t>
            </a:r>
            <a:r>
              <a:rPr lang="en-US" sz="1200" b="0" i="0" kern="1200" dirty="0" smtClean="0">
                <a:solidFill>
                  <a:schemeClr val="tx1"/>
                </a:solidFill>
                <a:effectLst/>
                <a:latin typeface="+mn-lt"/>
                <a:ea typeface="+mn-ea"/>
                <a:cs typeface="+mn-cs"/>
              </a:rPr>
              <a:t> As a solution, virtualization was introduced. It allows you to run multiple Virtual Machines (VMs) on a single physical server's CPU. Virtualization allows applications to be isolated between VMs and provides a level of security as the information of one application cannot be freely accessed by another application. Virtualization allows better utilization of resources in a physical server and allows better scalability because an application can be added or updated easily, reduces hardware costs, and much more. With virtualization you can present a set of physical resources as a cluster of disposable virtual machines.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Each VM is a full machine running all the components, including its own operating system, on top of the virtualized hardware.</a:t>
            </a:r>
          </a:p>
          <a:p>
            <a:pPr marL="171450" indent="-171450">
              <a:buFontTx/>
              <a:buChar char="-"/>
            </a:pPr>
            <a:r>
              <a:rPr lang="en-US" sz="1200" b="1" i="0" kern="1200" dirty="0" smtClean="0">
                <a:solidFill>
                  <a:schemeClr val="tx1"/>
                </a:solidFill>
                <a:effectLst/>
                <a:latin typeface="+mn-lt"/>
                <a:ea typeface="+mn-ea"/>
                <a:cs typeface="+mn-cs"/>
              </a:rPr>
              <a:t>Container deployment era:</a:t>
            </a:r>
            <a:r>
              <a:rPr lang="en-US" sz="1200" b="0" i="0" kern="1200" dirty="0" smtClean="0">
                <a:solidFill>
                  <a:schemeClr val="tx1"/>
                </a:solidFill>
                <a:effectLst/>
                <a:latin typeface="+mn-lt"/>
                <a:ea typeface="+mn-ea"/>
                <a:cs typeface="+mn-cs"/>
              </a:rPr>
              <a:t> Containers are similar to VMs, but they have relaxed isolation properties to share the Operating System (OS) among the applications. Therefore, containers are considered lightweight. Similar to a VM, a container has its own </a:t>
            </a:r>
            <a:r>
              <a:rPr lang="en-US" sz="1200" b="0" i="0" kern="1200" dirty="0" err="1" smtClean="0">
                <a:solidFill>
                  <a:schemeClr val="tx1"/>
                </a:solidFill>
                <a:effectLst/>
                <a:latin typeface="+mn-lt"/>
                <a:ea typeface="+mn-ea"/>
                <a:cs typeface="+mn-cs"/>
              </a:rPr>
              <a:t>filesystem</a:t>
            </a:r>
            <a:r>
              <a:rPr lang="en-US" sz="1200" b="0" i="0" kern="1200" dirty="0" smtClean="0">
                <a:solidFill>
                  <a:schemeClr val="tx1"/>
                </a:solidFill>
                <a:effectLst/>
                <a:latin typeface="+mn-lt"/>
                <a:ea typeface="+mn-ea"/>
                <a:cs typeface="+mn-cs"/>
              </a:rPr>
              <a:t>, share of CPU, memory, process space, and more. As they are decoupled from the underlying infrastructure, they are portable across clouds and OS distributions.</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32</a:t>
            </a:fld>
            <a:endParaRPr lang="sl-SI"/>
          </a:p>
        </p:txBody>
      </p:sp>
    </p:spTree>
    <p:extLst>
      <p:ext uri="{BB962C8B-B14F-4D97-AF65-F5344CB8AC3E}">
        <p14:creationId xmlns:p14="http://schemas.microsoft.com/office/powerpoint/2010/main" val="1085483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33</a:t>
            </a:fld>
            <a:endParaRPr lang="sl-SI"/>
          </a:p>
        </p:txBody>
      </p:sp>
    </p:spTree>
    <p:extLst>
      <p:ext uri="{BB962C8B-B14F-4D97-AF65-F5344CB8AC3E}">
        <p14:creationId xmlns:p14="http://schemas.microsoft.com/office/powerpoint/2010/main" val="1267166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35</a:t>
            </a:fld>
            <a:endParaRPr lang="sl-SI"/>
          </a:p>
        </p:txBody>
      </p:sp>
    </p:spTree>
    <p:extLst>
      <p:ext uri="{BB962C8B-B14F-4D97-AF65-F5344CB8AC3E}">
        <p14:creationId xmlns:p14="http://schemas.microsoft.com/office/powerpoint/2010/main" val="307656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3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7: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2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8: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2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2: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9: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2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0: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3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3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96ff85e7ed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96ff85e7ed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96ff85e7ed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3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0: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4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41: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4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4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46: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4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4c9480fe8_1_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4c9480fe8_1_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94c9480fe8_1_2: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notes"/>
          <p:cNvSpPr>
            <a:spLocks noGrp="1" noRot="1" noChangeAspect="1"/>
          </p:cNvSpPr>
          <p:nvPr>
            <p:ph type="sldImg" idx="2"/>
          </p:nvPr>
        </p:nvSpPr>
        <p:spPr>
          <a:xfrm>
            <a:off x="150813" y="808038"/>
            <a:ext cx="6459537" cy="4038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3: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4" name="Google Shape;254;p3: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4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47: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 </a:t>
            </a:r>
            <a:r>
              <a:rPr lang="en-US" u="sng">
                <a:solidFill>
                  <a:schemeClr val="hlink"/>
                </a:solidFill>
                <a:hlinkClick r:id="rId3"/>
              </a:rPr>
              <a:t>https://www.scalyr.com/blog/create-docker-image/</a:t>
            </a:r>
            <a:endParaRPr/>
          </a:p>
        </p:txBody>
      </p:sp>
      <p:sp>
        <p:nvSpPr>
          <p:cNvPr id="641" name="Google Shape;641;p47: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4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48: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u="sng">
                <a:solidFill>
                  <a:schemeClr val="hlink"/>
                </a:solidFill>
                <a:hlinkClick r:id="rId3"/>
              </a:rPr>
              <a:t>https://docs.docker.com/engine/reference/builder/</a:t>
            </a:r>
            <a:endParaRPr/>
          </a:p>
          <a:p>
            <a:pPr marL="0" lvl="0" indent="0" algn="l" rtl="0">
              <a:spcBef>
                <a:spcPts val="0"/>
              </a:spcBef>
              <a:spcAft>
                <a:spcPts val="0"/>
              </a:spcAft>
              <a:buNone/>
            </a:pPr>
            <a:endParaRPr/>
          </a:p>
        </p:txBody>
      </p:sp>
      <p:sp>
        <p:nvSpPr>
          <p:cNvPr id="649" name="Google Shape;649;p48: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49: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Vir slike: </a:t>
            </a:r>
            <a:r>
              <a:rPr lang="en-US" u="sng">
                <a:solidFill>
                  <a:schemeClr val="hlink"/>
                </a:solidFill>
                <a:hlinkClick r:id="rId3"/>
              </a:rPr>
              <a:t>https://training.play-with-docker.com/microservice-orchestration/</a:t>
            </a:r>
            <a:endParaRPr/>
          </a:p>
        </p:txBody>
      </p:sp>
      <p:sp>
        <p:nvSpPr>
          <p:cNvPr id="657" name="Google Shape;657;p49: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94436541d6_0_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94436541d6_0_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94436541d6_0_2: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1: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5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94c9480fe8_0_1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94c9480fe8_0_1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g94c9480fe8_0_16: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94c9480fe8_0_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94c9480fe8_0_9: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94c9480fe8_0_9: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4c9480fe8_0_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4c9480fe8_0_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g94c9480fe8_0_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94c9480fe8_0_2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94c9480fe8_0_2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g94c9480fe8_0_28: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50: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u="sng">
                <a:solidFill>
                  <a:schemeClr val="hlink"/>
                </a:solidFill>
                <a:hlinkClick r:id="rId3"/>
              </a:rPr>
              <a:t>https://docs.docker.com/engine/reference/commandline/image_build/</a:t>
            </a:r>
            <a:endParaRPr/>
          </a:p>
        </p:txBody>
      </p:sp>
      <p:sp>
        <p:nvSpPr>
          <p:cNvPr id="715" name="Google Shape;715;p50: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5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52: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171450" lvl="0" indent="-171450" algn="l" rtl="0">
              <a:spcBef>
                <a:spcPts val="0"/>
              </a:spcBef>
              <a:spcAft>
                <a:spcPts val="0"/>
              </a:spcAft>
              <a:buClr>
                <a:schemeClr val="dk1"/>
              </a:buClr>
              <a:buSzPts val="1200"/>
              <a:buFont typeface="Calibri"/>
              <a:buChar char="-"/>
            </a:pPr>
            <a:r>
              <a:rPr lang="en-US" u="sng">
                <a:solidFill>
                  <a:schemeClr val="hlink"/>
                </a:solidFill>
                <a:hlinkClick r:id="rId3"/>
              </a:rPr>
              <a:t>https://cloud.google.com/solutions/best-practices-for-building-containers</a:t>
            </a:r>
            <a:endParaRPr/>
          </a:p>
          <a:p>
            <a:pPr marL="171450" lvl="0" indent="-171450" algn="l" rtl="0">
              <a:spcBef>
                <a:spcPts val="0"/>
              </a:spcBef>
              <a:spcAft>
                <a:spcPts val="0"/>
              </a:spcAft>
              <a:buClr>
                <a:schemeClr val="dk1"/>
              </a:buClr>
              <a:buSzPts val="1200"/>
              <a:buFont typeface="Calibri"/>
              <a:buChar char="-"/>
            </a:pPr>
            <a:r>
              <a:rPr lang="en-US" u="sng">
                <a:solidFill>
                  <a:schemeClr val="hlink"/>
                </a:solidFill>
                <a:hlinkClick r:id="rId4"/>
              </a:rPr>
              <a:t>https://pythonspeed.com/articles/official-docker-best-practices/</a:t>
            </a:r>
            <a:endParaRPr/>
          </a:p>
          <a:p>
            <a:pPr marL="171450" lvl="0" indent="-95250" algn="l" rtl="0">
              <a:spcBef>
                <a:spcPts val="0"/>
              </a:spcBef>
              <a:spcAft>
                <a:spcPts val="0"/>
              </a:spcAft>
              <a:buClr>
                <a:schemeClr val="dk1"/>
              </a:buClr>
              <a:buSzPts val="1200"/>
              <a:buFont typeface="Calibri"/>
              <a:buNone/>
            </a:pPr>
            <a:endParaRPr/>
          </a:p>
        </p:txBody>
      </p:sp>
      <p:sp>
        <p:nvSpPr>
          <p:cNvPr id="727" name="Google Shape;727;p52: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53: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5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4: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5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5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55: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u="sng">
                <a:solidFill>
                  <a:schemeClr val="hlink"/>
                </a:solidFill>
                <a:hlinkClick r:id="rId3"/>
              </a:rPr>
              <a:t>https://pythonspeed.com/articles/dockerizing-python-is-hard/</a:t>
            </a:r>
            <a:endParaRPr/>
          </a:p>
          <a:p>
            <a:pPr marL="0" lvl="0" indent="0" algn="l" rtl="0">
              <a:spcBef>
                <a:spcPts val="0"/>
              </a:spcBef>
              <a:spcAft>
                <a:spcPts val="0"/>
              </a:spcAft>
              <a:buNone/>
            </a:pPr>
            <a:r>
              <a:rPr lang="en-US" u="sng">
                <a:solidFill>
                  <a:schemeClr val="hlink"/>
                </a:solidFill>
                <a:hlinkClick r:id="rId4"/>
              </a:rPr>
              <a:t>https://pythonspeed.com/articles/base-image-python-docker-images/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48" name="Google Shape;748;p55: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56: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5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74: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p7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76: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7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77: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7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78: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7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https://www.redhat.com/en/topics/automation/what-is-orchestration</a:t>
            </a:r>
          </a:p>
          <a:p>
            <a:r>
              <a:rPr lang="en-US" dirty="0" smtClean="0"/>
              <a:t>https://www.redhat.com/en/topics/containers/what-is-container-orchestration</a:t>
            </a: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70</a:t>
            </a:fld>
            <a:endParaRPr lang="sl-SI"/>
          </a:p>
        </p:txBody>
      </p:sp>
    </p:spTree>
    <p:extLst>
      <p:ext uri="{BB962C8B-B14F-4D97-AF65-F5344CB8AC3E}">
        <p14:creationId xmlns:p14="http://schemas.microsoft.com/office/powerpoint/2010/main" val="4131630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8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p80: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01" name="Google Shape;801;p80: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The developer can specify that certain apps must run together and Kubernetes will deploy them on the same worker node. Others will be spread around the cluster, but they can talk to each other in the same way, regardless of where they’re deployed.</a:t>
            </a: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75</a:t>
            </a:fld>
            <a:endParaRPr lang="sl-SI"/>
          </a:p>
        </p:txBody>
      </p:sp>
    </p:spTree>
    <p:extLst>
      <p:ext uri="{BB962C8B-B14F-4D97-AF65-F5344CB8AC3E}">
        <p14:creationId xmlns:p14="http://schemas.microsoft.com/office/powerpoint/2010/main" val="3682241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 </a:t>
            </a:r>
            <a:r>
              <a:rPr lang="en-US" dirty="0" err="1" smtClean="0"/>
              <a:t>Povemo</a:t>
            </a:r>
            <a:r>
              <a:rPr lang="en-US" dirty="0" smtClean="0"/>
              <a:t> </a:t>
            </a:r>
            <a:r>
              <a:rPr lang="en-US" dirty="0" err="1" smtClean="0"/>
              <a:t>za</a:t>
            </a:r>
            <a:r>
              <a:rPr lang="en-US" dirty="0" smtClean="0"/>
              <a:t> </a:t>
            </a:r>
            <a:r>
              <a:rPr lang="en-US" dirty="0" err="1" smtClean="0"/>
              <a:t>yaml</a:t>
            </a: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77</a:t>
            </a:fld>
            <a:endParaRPr lang="sl-SI"/>
          </a:p>
        </p:txBody>
      </p:sp>
    </p:spTree>
    <p:extLst>
      <p:ext uri="{BB962C8B-B14F-4D97-AF65-F5344CB8AC3E}">
        <p14:creationId xmlns:p14="http://schemas.microsoft.com/office/powerpoint/2010/main" val="16836827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SIMPLIFYING APPLICATION DEPLOYMENT </a:t>
            </a:r>
          </a:p>
          <a:p>
            <a:r>
              <a:rPr lang="en-US" dirty="0" smtClean="0"/>
              <a:t>Because Kubernetes exposes all its worker nodes as a single deployment platform, application developers can start deploying applications on their own and don’t need to know anything about the servers that make up the cluster. </a:t>
            </a:r>
            <a:r>
              <a:rPr lang="en-US" baseline="0" dirty="0" smtClean="0"/>
              <a:t> </a:t>
            </a:r>
            <a:r>
              <a:rPr lang="en-US" dirty="0" smtClean="0"/>
              <a:t>In essence, all the nodes are now a single bunch of computational resources that are waiting for applications to consume them. A developer doesn’t usually care what kind of server the application is running on, as long as the server can provide the application with adequate system resources. Certain cases do exist where the developer does care what kind of hardware the application should run on. If the nodes are heterogeneous, you’ll find cases when you want certain apps to run on nodes with certain capabilities and run other apps on </a:t>
            </a:r>
            <a:r>
              <a:rPr lang="en-US" dirty="0" err="1" smtClean="0"/>
              <a:t>others</a:t>
            </a:r>
            <a:r>
              <a:rPr lang="en-US" dirty="0" smtClean="0"/>
              <a:t>. For example, one of your apps may require being run on a system with SSDs instead of HDDs, while other apps run fine on HDDs. In such cases, you obviously want to ensure that particular app is always scheduled to a node with an SSD. Without using Kubernetes, the </a:t>
            </a:r>
            <a:r>
              <a:rPr lang="en-US" dirty="0" err="1" smtClean="0"/>
              <a:t>sysadmin</a:t>
            </a:r>
            <a:r>
              <a:rPr lang="en-US" dirty="0" smtClean="0"/>
              <a:t> would select one specific node that has an SSD and deploy the app there. But when using Kubernetes, instead of selecting a </a:t>
            </a:r>
            <a:r>
              <a:rPr lang="en-US" dirty="0" err="1" smtClean="0"/>
              <a:t>specific</a:t>
            </a:r>
            <a:r>
              <a:rPr lang="en-US" dirty="0" smtClean="0"/>
              <a:t> node where your app should be run, it’s more appropriate to tell Kubernetes to only choose among nodes with an SSD. You’ll learn how to do that in chapter 3</a:t>
            </a:r>
            <a:endParaRPr lang="en-US" b="1"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78</a:t>
            </a:fld>
            <a:endParaRPr lang="sl-SI"/>
          </a:p>
        </p:txBody>
      </p:sp>
    </p:spTree>
    <p:extLst>
      <p:ext uri="{BB962C8B-B14F-4D97-AF65-F5344CB8AC3E}">
        <p14:creationId xmlns:p14="http://schemas.microsoft.com/office/powerpoint/2010/main" val="41876765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https://kubernetes.io/docs/concepts/overview/components/</a:t>
            </a: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80</a:t>
            </a:fld>
            <a:endParaRPr lang="sl-SI"/>
          </a:p>
        </p:txBody>
      </p:sp>
    </p:spTree>
    <p:extLst>
      <p:ext uri="{BB962C8B-B14F-4D97-AF65-F5344CB8AC3E}">
        <p14:creationId xmlns:p14="http://schemas.microsoft.com/office/powerpoint/2010/main" val="37586646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smtClean="0"/>
              <a:t>The only component that talks to </a:t>
            </a:r>
            <a:r>
              <a:rPr lang="en-US" dirty="0" err="1" smtClean="0"/>
              <a:t>etcd</a:t>
            </a:r>
            <a:r>
              <a:rPr lang="en-US" dirty="0" smtClean="0"/>
              <a:t> directly is the Kubernetes API server. All other components read and write data to </a:t>
            </a:r>
            <a:r>
              <a:rPr lang="en-US" dirty="0" err="1" smtClean="0"/>
              <a:t>etcd</a:t>
            </a:r>
            <a:r>
              <a:rPr lang="en-US" dirty="0" smtClean="0"/>
              <a:t> indirectly through the API server. This brings a few benefits, among them a more robust optimistic locking system as well as validation; and, by abstracting away the actual storage mechanism from all the other components, it’s much simpler to replace it in the future.</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83</a:t>
            </a:fld>
            <a:endParaRPr lang="sl-SI"/>
          </a:p>
        </p:txBody>
      </p:sp>
    </p:spTree>
    <p:extLst>
      <p:ext uri="{BB962C8B-B14F-4D97-AF65-F5344CB8AC3E}">
        <p14:creationId xmlns:p14="http://schemas.microsoft.com/office/powerpoint/2010/main" val="15893428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https://kubernetes.io/docs/concepts/scheduling-eviction/kube-scheduler/</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a single instance of the Scheduler and the Controller Manager may be active at a given time—with the others in standby mode.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86</a:t>
            </a:fld>
            <a:endParaRPr lang="sl-SI"/>
          </a:p>
        </p:txBody>
      </p:sp>
    </p:spTree>
    <p:extLst>
      <p:ext uri="{BB962C8B-B14F-4D97-AF65-F5344CB8AC3E}">
        <p14:creationId xmlns:p14="http://schemas.microsoft.com/office/powerpoint/2010/main" val="6477519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To determine which nodes are acceptable for the pod, the Scheduler passes each node through a list of configured predicate functions. These check various things such as  Can the node fulfill the pod’s requests for hardware resources? You’ll learn how to specify them in chapter 14.  Is the node running out of resources (is it reporting a memory or a disk </a:t>
            </a:r>
            <a:r>
              <a:rPr lang="en-US" dirty="0" err="1" smtClean="0"/>
              <a:t>pressure</a:t>
            </a:r>
            <a:r>
              <a:rPr lang="en-US" dirty="0" smtClean="0"/>
              <a:t> condition)?  If the pod requests to be scheduled to a specific node (by name), is this the node?  Does the node have a label that matches the node selector in the pod </a:t>
            </a:r>
            <a:r>
              <a:rPr lang="en-US" dirty="0" err="1" smtClean="0"/>
              <a:t>specification</a:t>
            </a:r>
            <a:r>
              <a:rPr lang="en-US" dirty="0" smtClean="0"/>
              <a:t> (if one is defined)?  If the pod requests to be bound to a specific host port (discussed in chapter 13), is that port already taken on this node or not?  If the pod requests a certain type of volume, can this volume be mounted for this pod on this node, or is another pod on the node already using the same volume?  Does the pod tolerate the taints of the node? Taints and tolerations are explained in chapter 16.  Does the pod specify node and/or pod affinity or anti-affinity rules? If yes, would scheduling the pod to this node break those rules? This is also explained in chapter 16</a:t>
            </a: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87</a:t>
            </a:fld>
            <a:endParaRPr lang="sl-SI"/>
          </a:p>
        </p:txBody>
      </p:sp>
    </p:spTree>
    <p:extLst>
      <p:ext uri="{BB962C8B-B14F-4D97-AF65-F5344CB8AC3E}">
        <p14:creationId xmlns:p14="http://schemas.microsoft.com/office/powerpoint/2010/main" val="19499543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https://kubernetes.io/docs/concepts/architecture/controller/</a:t>
            </a: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88</a:t>
            </a:fld>
            <a:endParaRPr lang="sl-SI"/>
          </a:p>
        </p:txBody>
      </p:sp>
    </p:spTree>
    <p:extLst>
      <p:ext uri="{BB962C8B-B14F-4D97-AF65-F5344CB8AC3E}">
        <p14:creationId xmlns:p14="http://schemas.microsoft.com/office/powerpoint/2010/main" val="36346684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smtClean="0"/>
              <a:t>https://betterprogramming.pub/k8s-a-closer-look-at-kube-proxy-372c4e8b090</a:t>
            </a:r>
          </a:p>
          <a:p>
            <a:pPr marL="171450" indent="-171450">
              <a:buFontTx/>
              <a:buChar char="-"/>
            </a:pPr>
            <a:r>
              <a:rPr lang="en-US" dirty="0" smtClean="0"/>
              <a:t>https://www.tigera.io/blog/comparing-kube-proxy-modes-iptables-or-ipvs/</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94</a:t>
            </a:fld>
            <a:endParaRPr lang="sl-SI"/>
          </a:p>
        </p:txBody>
      </p:sp>
    </p:spTree>
    <p:extLst>
      <p:ext uri="{BB962C8B-B14F-4D97-AF65-F5344CB8AC3E}">
        <p14:creationId xmlns:p14="http://schemas.microsoft.com/office/powerpoint/2010/main" val="227034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6: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https://www.infoq.com/articles/container-runtimes-kubernetes/</a:t>
            </a:r>
          </a:p>
          <a:p>
            <a:r>
              <a:rPr lang="en-US" dirty="0" smtClean="0"/>
              <a:t>https://kubernetes.io/docs/setup/production-environment/container-runtimes/</a:t>
            </a:r>
          </a:p>
          <a:p>
            <a:r>
              <a:rPr lang="en-US" dirty="0" smtClean="0"/>
              <a:t>https://kubernetes.io/blog/2016/12/container-runtime-interface-cri-in-kubernetes/</a:t>
            </a: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95</a:t>
            </a:fld>
            <a:endParaRPr lang="sl-SI"/>
          </a:p>
        </p:txBody>
      </p:sp>
    </p:spTree>
    <p:extLst>
      <p:ext uri="{BB962C8B-B14F-4D97-AF65-F5344CB8AC3E}">
        <p14:creationId xmlns:p14="http://schemas.microsoft.com/office/powerpoint/2010/main" val="37402659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97</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40854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a:buFontTx/>
              <a:buChar char="-"/>
            </a:pPr>
            <a:r>
              <a:rPr lang="en-US" dirty="0" smtClean="0"/>
              <a:t>https://sum-tech.de/wp-content/uploads/2020/03/photo_2020-03-06_15-39-40-225x300.jpg</a:t>
            </a:r>
          </a:p>
          <a:p>
            <a:pPr>
              <a:buFontTx/>
              <a:buChar char="-"/>
            </a:pPr>
            <a:r>
              <a:rPr lang="en-US" dirty="0" smtClean="0"/>
              <a:t>https://media.kasperskycontenthub.com/wp-content/uploads/sites/43/2018/09/18085355/abstract-iot-1000x600.jpg</a:t>
            </a:r>
          </a:p>
          <a:p>
            <a:pPr>
              <a:buFontTx/>
              <a:buChar char="-"/>
            </a:pPr>
            <a:r>
              <a:rPr lang="en-US" dirty="0" smtClean="0"/>
              <a:t>https://forum.huawei.com/enterprise/en/data/attachment/forum/202104/30/020806ifrefr5ez7rnvrjx.png?edge%203%20ieee.png</a:t>
            </a:r>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98</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62531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101</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98731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smtClean="0"/>
              <a:t>https://rancher.com/docs/k3s/latest/en/quick-start/</a:t>
            </a:r>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104</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93804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96320db41e_0_3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96320db41e_0_3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96320db41e_0_32: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err="1" smtClean="0"/>
              <a:t>Vedno</a:t>
            </a:r>
            <a:r>
              <a:rPr lang="en-US" b="1" dirty="0" smtClean="0"/>
              <a:t> </a:t>
            </a:r>
            <a:r>
              <a:rPr lang="en-US" b="1" dirty="0" err="1" smtClean="0"/>
              <a:t>strmimo</a:t>
            </a:r>
            <a:r>
              <a:rPr lang="en-US" b="1" dirty="0" smtClean="0"/>
              <a:t> k </a:t>
            </a:r>
            <a:r>
              <a:rPr lang="en-US" b="1" dirty="0" err="1" smtClean="0"/>
              <a:t>temu</a:t>
            </a:r>
            <a:r>
              <a:rPr lang="en-US" b="1" dirty="0" smtClean="0"/>
              <a:t>, da </a:t>
            </a:r>
            <a:r>
              <a:rPr lang="en-US" b="1" dirty="0" err="1" smtClean="0"/>
              <a:t>kontejnerje</a:t>
            </a:r>
            <a:r>
              <a:rPr lang="en-US" b="1" dirty="0" smtClean="0"/>
              <a:t> </a:t>
            </a:r>
            <a:r>
              <a:rPr lang="en-US" b="1" dirty="0" err="1" smtClean="0"/>
              <a:t>zaženemo</a:t>
            </a:r>
            <a:r>
              <a:rPr lang="en-US" b="1" dirty="0" smtClean="0"/>
              <a:t> v </a:t>
            </a:r>
            <a:r>
              <a:rPr lang="en-US" b="1" dirty="0" err="1" smtClean="0"/>
              <a:t>ločenih</a:t>
            </a:r>
            <a:r>
              <a:rPr lang="en-US" b="1" dirty="0" smtClean="0"/>
              <a:t> </a:t>
            </a:r>
            <a:r>
              <a:rPr lang="en-US" b="1" dirty="0" err="1" smtClean="0"/>
              <a:t>podih</a:t>
            </a:r>
            <a:r>
              <a:rPr lang="en-US" b="1" dirty="0" smtClean="0"/>
              <a:t>.</a:t>
            </a:r>
            <a:endParaRPr lang="en-US" dirty="0" smtClean="0"/>
          </a:p>
          <a:p>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111</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15724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94c9480fe8_1_58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g94c9480fe8_1_581: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Kreiramo jih z uporabo namestitvenih enot tipa namestitev </a:t>
            </a:r>
            <a:r>
              <a:rPr lang="en-US" sz="1800" b="0" i="1" u="none" strike="noStrike">
                <a:solidFill>
                  <a:srgbClr val="000000"/>
                </a:solidFill>
                <a:latin typeface="Calibri"/>
                <a:ea typeface="Calibri"/>
                <a:cs typeface="Calibri"/>
                <a:sym typeface="Calibri"/>
              </a:rPr>
              <a:t>(Deployment)</a:t>
            </a:r>
            <a:r>
              <a:rPr lang="en-US" sz="1800" b="0" i="0" u="none" strike="noStrike">
                <a:solidFill>
                  <a:srgbClr val="000000"/>
                </a:solidFill>
                <a:latin typeface="Calibri"/>
                <a:ea typeface="Calibri"/>
                <a:cs typeface="Calibri"/>
                <a:sym typeface="Calibri"/>
              </a:rPr>
              <a:t>, ki doprinesejo:</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zmožnost samodejne vzpostavitve ob izpadu stroka,</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upravljanje replik in</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“rollout” namestitve in posodobitve.</a:t>
            </a:r>
            <a:endParaRPr/>
          </a:p>
          <a:p>
            <a:pPr marL="0" lvl="0" indent="0" algn="l" rtl="0">
              <a:spcBef>
                <a:spcPts val="0"/>
              </a:spcBef>
              <a:spcAft>
                <a:spcPts val="0"/>
              </a:spcAft>
              <a:buNone/>
            </a:pPr>
            <a:endParaRPr/>
          </a:p>
        </p:txBody>
      </p:sp>
      <p:sp>
        <p:nvSpPr>
          <p:cNvPr id="913" name="Google Shape;913;g94c9480fe8_1_581: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94c9480fe8_1_58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g94c9480fe8_1_58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g94c9480fe8_1_58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94c9480fe8_1_59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g94c9480fe8_1_598: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For example, with microservices architectures, the number of deployed microservices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can easily exceed 20 or more. Those components will probably be replicated</a:t>
            </a:r>
            <a:endParaRPr sz="1800" b="0" i="0" u="none" strike="noStrike">
              <a:solidFill>
                <a:srgbClr val="262626"/>
              </a:solidFill>
              <a:latin typeface="Libre Baskerville"/>
              <a:ea typeface="Libre Baskerville"/>
              <a:cs typeface="Libre Baskerville"/>
              <a:sym typeface="Libre Baskerville"/>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(multiple copies of the same component will be deployed) and multiple versions or</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releases (stable, beta, canary, and so on) will run concurrently. This can lead to hundreds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of pods in the system. Without a mechanism for organizing them, you end up</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with a big, incomprehensible mess, such as the one shown in figure 3.6. The figure</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shows pods of multiple microservices, with several running multiple replicas, and others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running different releases of the same microservice.</a:t>
            </a:r>
            <a:endParaRPr sz="1800" b="0" i="0" u="none" strike="noStrike">
              <a:solidFill>
                <a:srgbClr val="262626"/>
              </a:solidFill>
              <a:latin typeface="Libre Baskerville"/>
              <a:ea typeface="Libre Baskerville"/>
              <a:cs typeface="Libre Baskerville"/>
              <a:sym typeface="Libre Baskerville"/>
            </a:endParaRPr>
          </a:p>
          <a:p>
            <a:pPr marL="0" lvl="0" indent="0" algn="l" rtl="0">
              <a:spcBef>
                <a:spcPts val="0"/>
              </a:spcBef>
              <a:spcAft>
                <a:spcPts val="0"/>
              </a:spcAft>
              <a:buNone/>
            </a:pPr>
            <a:endParaRPr/>
          </a:p>
        </p:txBody>
      </p:sp>
      <p:sp>
        <p:nvSpPr>
          <p:cNvPr id="932" name="Google Shape;932;g94c9480fe8_1_598: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7: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94c9480fe8_1_60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1" name="Google Shape;941;g94c9480fe8_1_60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4c9480fe8_1_61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4c9480fe8_1_613: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g94c9480fe8_1_613: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94c9480fe8_1_62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g94c9480fe8_1_62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94c9480fe8_1_62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g94c9480fe8_1_62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94c9480fe8_1_63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g94c9480fe8_1_63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94c9480fe8_1_63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94c9480fe8_1_63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94c9480fe8_1_6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g94c9480fe8_1_644: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94c9480fe8_1_644: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smtClean="0"/>
              <a:t>Outside of Kubernetes, such processes would usually be started through system </a:t>
            </a:r>
            <a:r>
              <a:rPr lang="en-US" dirty="0" err="1" smtClean="0"/>
              <a:t>init</a:t>
            </a:r>
            <a:r>
              <a:rPr lang="en-US" dirty="0" smtClean="0"/>
              <a:t> scripts or the </a:t>
            </a:r>
            <a:r>
              <a:rPr lang="en-US" dirty="0" err="1" smtClean="0"/>
              <a:t>systemd</a:t>
            </a:r>
            <a:r>
              <a:rPr lang="en-US" dirty="0" smtClean="0"/>
              <a:t> daemon during node boot up.</a:t>
            </a:r>
          </a:p>
          <a:p>
            <a:pPr marL="171450" indent="-171450">
              <a:buFontTx/>
              <a:buChar char="-"/>
            </a:pPr>
            <a:r>
              <a:rPr lang="en-US" dirty="0" smtClean="0"/>
              <a:t>If a node goes down, the </a:t>
            </a:r>
            <a:r>
              <a:rPr lang="en-US" dirty="0" err="1" smtClean="0"/>
              <a:t>DaemonSet</a:t>
            </a:r>
            <a:r>
              <a:rPr lang="en-US" dirty="0" smtClean="0"/>
              <a:t> doesn’t cause the pod to be created elsewhere. </a:t>
            </a:r>
          </a:p>
          <a:p>
            <a:pPr marL="171450" indent="-171450">
              <a:buFontTx/>
              <a:buChar char="-"/>
            </a:pPr>
            <a:r>
              <a:rPr lang="en-US" dirty="0" smtClean="0"/>
              <a:t>But when a new node is added to the cluster, the </a:t>
            </a:r>
            <a:r>
              <a:rPr lang="en-US" dirty="0" err="1" smtClean="0"/>
              <a:t>DaemonSet</a:t>
            </a:r>
            <a:r>
              <a:rPr lang="en-US" dirty="0" smtClean="0"/>
              <a:t> immediately deploys a new pod instance to it. </a:t>
            </a:r>
          </a:p>
          <a:p>
            <a:pPr marL="171450" indent="-171450">
              <a:buFontTx/>
              <a:buChar char="-"/>
            </a:pPr>
            <a:r>
              <a:rPr lang="en-US" dirty="0" smtClean="0"/>
              <a:t>A </a:t>
            </a:r>
            <a:r>
              <a:rPr lang="en-US" dirty="0" err="1" smtClean="0"/>
              <a:t>DaemonSet</a:t>
            </a:r>
            <a:r>
              <a:rPr lang="en-US" dirty="0" smtClean="0"/>
              <a:t> deploys pods to all nodes in the cluster, unless you specify that the pods should only run on a subset of all the nodes.</a:t>
            </a:r>
          </a:p>
          <a:p>
            <a:pPr marL="171450" indent="-171450">
              <a:buFontTx/>
              <a:buChar char="-"/>
            </a:pPr>
            <a:endParaRPr lang="en-US" b="1"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123</a:t>
            </a:fld>
            <a:endParaRPr lang="sl-SI"/>
          </a:p>
        </p:txBody>
      </p:sp>
    </p:spTree>
    <p:extLst>
      <p:ext uri="{BB962C8B-B14F-4D97-AF65-F5344CB8AC3E}">
        <p14:creationId xmlns:p14="http://schemas.microsoft.com/office/powerpoint/2010/main" val="21491634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94c9480fe8_1_66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94c9480fe8_1_66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https://kubernetes.io/docs/concepts/services-networking/service/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126</a:t>
            </a:fld>
            <a:endParaRPr lang="sl-SI"/>
          </a:p>
        </p:txBody>
      </p:sp>
    </p:spTree>
    <p:extLst>
      <p:ext uri="{BB962C8B-B14F-4D97-AF65-F5344CB8AC3E}">
        <p14:creationId xmlns:p14="http://schemas.microsoft.com/office/powerpoint/2010/main" val="1000030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8: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94c9480fe8_1_106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94c9480fe8_1_106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g94c9480fe8_1_106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128</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94c9480fe8_1_107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94c9480fe8_1_107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g94c9480fe8_1_107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129</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94e9148a8e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94e9148a8e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g94e9148a8e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130</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94e9148a8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94e9148a8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94e9148a8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131</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9350ae61e5_0_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9350ae61e5_0_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4" name="Google Shape;1064;g9350ae61e5_0_2: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132</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94e9148a8e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94e9148a8e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g94e9148a8e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133</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9350ae61e5_0_1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9350ae61e5_0_1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g9350ae61e5_0_16: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134</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9350ae61e5_0_2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9350ae61e5_0_23: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g9350ae61e5_0_23: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135</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94c9480fe8_1_79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94c9480fe8_1_79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94c9480fe8_1_798: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136</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9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9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7"/>
        <p:cNvGrpSpPr/>
        <p:nvPr/>
      </p:nvGrpSpPr>
      <p:grpSpPr>
        <a:xfrm>
          <a:off x="0" y="0"/>
          <a:ext cx="0" cy="0"/>
          <a:chOff x="0" y="0"/>
          <a:chExt cx="0" cy="0"/>
        </a:xfrm>
      </p:grpSpPr>
      <p:sp>
        <p:nvSpPr>
          <p:cNvPr id="18" name="Google Shape;18;p104"/>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4"/>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1" name="Google Shape;21;p104"/>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lvl1pPr lvl="0" algn="l">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4"/>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a:spcBef>
                <a:spcPts val="360"/>
              </a:spcBef>
              <a:spcAft>
                <a:spcPts val="0"/>
              </a:spcAft>
              <a:buClr>
                <a:srgbClr val="888889"/>
              </a:buClr>
              <a:buSzPts val="1800"/>
              <a:buNone/>
              <a:defRPr>
                <a:solidFill>
                  <a:srgbClr val="888889"/>
                </a:solidFill>
              </a:defRPr>
            </a:lvl2pPr>
            <a:lvl3pPr lvl="2" algn="ctr">
              <a:spcBef>
                <a:spcPts val="320"/>
              </a:spcBef>
              <a:spcAft>
                <a:spcPts val="0"/>
              </a:spcAft>
              <a:buClr>
                <a:srgbClr val="888889"/>
              </a:buClr>
              <a:buSzPts val="1600"/>
              <a:buNone/>
              <a:defRPr>
                <a:solidFill>
                  <a:srgbClr val="888889"/>
                </a:solidFill>
              </a:defRPr>
            </a:lvl3pPr>
            <a:lvl4pPr lvl="3" algn="ctr">
              <a:spcBef>
                <a:spcPts val="280"/>
              </a:spcBef>
              <a:spcAft>
                <a:spcPts val="0"/>
              </a:spcAft>
              <a:buClr>
                <a:srgbClr val="888889"/>
              </a:buClr>
              <a:buSzPts val="1400"/>
              <a:buNone/>
              <a:defRPr>
                <a:solidFill>
                  <a:srgbClr val="888889"/>
                </a:solidFill>
              </a:defRPr>
            </a:lvl4pPr>
            <a:lvl5pPr lvl="4" algn="ctr">
              <a:spcBef>
                <a:spcPts val="240"/>
              </a:spcBef>
              <a:spcAft>
                <a:spcPts val="0"/>
              </a:spcAft>
              <a:buClr>
                <a:srgbClr val="888889"/>
              </a:buClr>
              <a:buSzPts val="1200"/>
              <a:buNone/>
              <a:defRPr>
                <a:solidFill>
                  <a:srgbClr val="888889"/>
                </a:solidFill>
              </a:defRPr>
            </a:lvl5pPr>
            <a:lvl6pPr lvl="5" algn="ctr">
              <a:spcBef>
                <a:spcPts val="400"/>
              </a:spcBef>
              <a:spcAft>
                <a:spcPts val="0"/>
              </a:spcAft>
              <a:buClr>
                <a:srgbClr val="888889"/>
              </a:buClr>
              <a:buSzPts val="2000"/>
              <a:buNone/>
              <a:defRPr>
                <a:solidFill>
                  <a:srgbClr val="888889"/>
                </a:solidFill>
              </a:defRPr>
            </a:lvl6pPr>
            <a:lvl7pPr lvl="6" algn="ctr">
              <a:spcBef>
                <a:spcPts val="400"/>
              </a:spcBef>
              <a:spcAft>
                <a:spcPts val="0"/>
              </a:spcAft>
              <a:buClr>
                <a:srgbClr val="888889"/>
              </a:buClr>
              <a:buSzPts val="2000"/>
              <a:buNone/>
              <a:defRPr>
                <a:solidFill>
                  <a:srgbClr val="888889"/>
                </a:solidFill>
              </a:defRPr>
            </a:lvl7pPr>
            <a:lvl8pPr lvl="7" algn="ctr">
              <a:spcBef>
                <a:spcPts val="400"/>
              </a:spcBef>
              <a:spcAft>
                <a:spcPts val="0"/>
              </a:spcAft>
              <a:buClr>
                <a:srgbClr val="888889"/>
              </a:buClr>
              <a:buSzPts val="2000"/>
              <a:buNone/>
              <a:defRPr>
                <a:solidFill>
                  <a:srgbClr val="888889"/>
                </a:solidFill>
              </a:defRPr>
            </a:lvl8pPr>
            <a:lvl9pPr lvl="8" algn="ctr">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6"/>
        <p:cNvGrpSpPr/>
        <p:nvPr/>
      </p:nvGrpSpPr>
      <p:grpSpPr>
        <a:xfrm>
          <a:off x="0" y="0"/>
          <a:ext cx="0" cy="0"/>
          <a:chOff x="0" y="0"/>
          <a:chExt cx="0" cy="0"/>
        </a:xfrm>
      </p:grpSpPr>
      <p:sp>
        <p:nvSpPr>
          <p:cNvPr id="107" name="Google Shape;107;p11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a:lnSpc>
                <a:spcPct val="166666"/>
              </a:lnSpc>
              <a:spcBef>
                <a:spcPts val="0"/>
              </a:spcBef>
              <a:spcAft>
                <a:spcPts val="0"/>
              </a:spcAft>
              <a:buClr>
                <a:srgbClr val="34444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1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13"/>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0"/>
        <p:cNvGrpSpPr/>
        <p:nvPr/>
      </p:nvGrpSpPr>
      <p:grpSpPr>
        <a:xfrm>
          <a:off x="0" y="0"/>
          <a:ext cx="0" cy="0"/>
          <a:chOff x="0" y="0"/>
          <a:chExt cx="0" cy="0"/>
        </a:xfrm>
      </p:grpSpPr>
      <p:sp>
        <p:nvSpPr>
          <p:cNvPr id="111" name="Google Shape;111;p114"/>
          <p:cNvSpPr txBox="1">
            <a:spLocks noGrp="1"/>
          </p:cNvSpPr>
          <p:nvPr>
            <p:ph type="body" idx="1"/>
          </p:nvPr>
        </p:nvSpPr>
        <p:spPr>
          <a:xfrm>
            <a:off x="381001" y="1333500"/>
            <a:ext cx="4124325" cy="1460500"/>
          </a:xfrm>
          <a:prstGeom prst="rect">
            <a:avLst/>
          </a:prstGeom>
          <a:noFill/>
          <a:ln>
            <a:noFill/>
          </a:ln>
        </p:spPr>
        <p:txBody>
          <a:bodyPr spcFirstLastPara="1" wrap="square" lIns="91425" tIns="45700" rIns="91425" bIns="45700" anchor="t" anchorCtr="0">
            <a:noAutofit/>
          </a:bodyPr>
          <a:lstStyle>
            <a:lvl1pPr marL="457200" lvl="0" indent="-355600" algn="l">
              <a:spcBef>
                <a:spcPts val="400"/>
              </a:spcBef>
              <a:spcAft>
                <a:spcPts val="0"/>
              </a:spcAft>
              <a:buClr>
                <a:srgbClr val="344447"/>
              </a:buClr>
              <a:buSzPts val="2000"/>
              <a:buChar char="•"/>
              <a:defRPr sz="2000"/>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17500" algn="l">
              <a:spcBef>
                <a:spcPts val="280"/>
              </a:spcBef>
              <a:spcAft>
                <a:spcPts val="0"/>
              </a:spcAft>
              <a:buClr>
                <a:srgbClr val="344447"/>
              </a:buClr>
              <a:buSzPts val="1400"/>
              <a:buChar char="»"/>
              <a:defRPr sz="14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2" name="Google Shape;112;p114"/>
          <p:cNvSpPr txBox="1">
            <a:spLocks noGrp="1"/>
          </p:cNvSpPr>
          <p:nvPr>
            <p:ph type="body" idx="2"/>
          </p:nvPr>
        </p:nvSpPr>
        <p:spPr>
          <a:xfrm>
            <a:off x="4657726" y="1333500"/>
            <a:ext cx="3952875" cy="1414198"/>
          </a:xfrm>
          <a:prstGeom prst="rect">
            <a:avLst/>
          </a:prstGeom>
          <a:noFill/>
          <a:ln>
            <a:noFill/>
          </a:ln>
        </p:spPr>
        <p:txBody>
          <a:bodyPr spcFirstLastPara="1" wrap="square" lIns="91425" tIns="45700" rIns="91425" bIns="45700" anchor="t" anchorCtr="0">
            <a:noAutofit/>
          </a:bodyPr>
          <a:lstStyle>
            <a:lvl1pPr marL="457200" lvl="0" indent="-355600" algn="l">
              <a:spcBef>
                <a:spcPts val="400"/>
              </a:spcBef>
              <a:spcAft>
                <a:spcPts val="0"/>
              </a:spcAft>
              <a:buClr>
                <a:srgbClr val="344447"/>
              </a:buClr>
              <a:buSzPts val="2000"/>
              <a:buChar char="•"/>
              <a:defRPr sz="2000"/>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17500" algn="l">
              <a:spcBef>
                <a:spcPts val="280"/>
              </a:spcBef>
              <a:spcAft>
                <a:spcPts val="0"/>
              </a:spcAft>
              <a:buClr>
                <a:srgbClr val="344447"/>
              </a:buClr>
              <a:buSzPts val="1400"/>
              <a:buChar char="»"/>
              <a:defRPr sz="14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3" name="Google Shape;113;p114"/>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14"/>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5"/>
        <p:cNvGrpSpPr/>
        <p:nvPr/>
      </p:nvGrpSpPr>
      <p:grpSpPr>
        <a:xfrm>
          <a:off x="0" y="0"/>
          <a:ext cx="0" cy="0"/>
          <a:chOff x="0" y="0"/>
          <a:chExt cx="0" cy="0"/>
        </a:xfrm>
      </p:grpSpPr>
      <p:sp>
        <p:nvSpPr>
          <p:cNvPr id="116" name="Google Shape;116;p11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15"/>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118"/>
        <p:cNvGrpSpPr/>
        <p:nvPr/>
      </p:nvGrpSpPr>
      <p:grpSpPr>
        <a:xfrm>
          <a:off x="0" y="0"/>
          <a:ext cx="0" cy="0"/>
          <a:chOff x="0" y="0"/>
          <a:chExt cx="0" cy="0"/>
        </a:xfrm>
      </p:grpSpPr>
      <p:sp>
        <p:nvSpPr>
          <p:cNvPr id="119" name="Google Shape;119;p116"/>
          <p:cNvSpPr txBox="1">
            <a:spLocks noGrp="1"/>
          </p:cNvSpPr>
          <p:nvPr>
            <p:ph type="body" idx="1"/>
          </p:nvPr>
        </p:nvSpPr>
        <p:spPr>
          <a:xfrm>
            <a:off x="381002" y="1333500"/>
            <a:ext cx="4038599"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16"/>
          <p:cNvSpPr txBox="1">
            <a:spLocks noGrp="1"/>
          </p:cNvSpPr>
          <p:nvPr>
            <p:ph type="body" idx="2"/>
          </p:nvPr>
        </p:nvSpPr>
        <p:spPr>
          <a:xfrm>
            <a:off x="4572000" y="1333500"/>
            <a:ext cx="4038600"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116"/>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16"/>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lvl="0" algn="ctr">
              <a:lnSpc>
                <a:spcPct val="66666"/>
              </a:lnSpc>
              <a:spcBef>
                <a:spcPts val="0"/>
              </a:spcBef>
              <a:spcAft>
                <a:spcPts val="0"/>
              </a:spcAft>
              <a:buClr>
                <a:srgbClr val="344447"/>
              </a:buClr>
              <a:buSzPts val="4500"/>
              <a:buFont typeface="Tahoma"/>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360"/>
              </a:spcBef>
              <a:spcAft>
                <a:spcPts val="0"/>
              </a:spcAft>
              <a:buClr>
                <a:srgbClr val="344447"/>
              </a:buClr>
              <a:buSzPts val="1800"/>
              <a:buNone/>
              <a:defRPr sz="1800"/>
            </a:lvl1pPr>
            <a:lvl2pPr lvl="1" algn="ctr">
              <a:lnSpc>
                <a:spcPct val="100000"/>
              </a:lnSpc>
              <a:spcBef>
                <a:spcPts val="300"/>
              </a:spcBef>
              <a:spcAft>
                <a:spcPts val="0"/>
              </a:spcAft>
              <a:buClr>
                <a:srgbClr val="344447"/>
              </a:buClr>
              <a:buSzPts val="1500"/>
              <a:buNone/>
              <a:defRPr sz="1500"/>
            </a:lvl2pPr>
            <a:lvl3pPr lvl="2" algn="ctr">
              <a:lnSpc>
                <a:spcPct val="100000"/>
              </a:lnSpc>
              <a:spcBef>
                <a:spcPts val="270"/>
              </a:spcBef>
              <a:spcAft>
                <a:spcPts val="0"/>
              </a:spcAft>
              <a:buClr>
                <a:srgbClr val="344447"/>
              </a:buClr>
              <a:buSzPts val="1350"/>
              <a:buNone/>
              <a:defRPr sz="1350"/>
            </a:lvl3pPr>
            <a:lvl4pPr lvl="3" algn="ctr">
              <a:lnSpc>
                <a:spcPct val="100000"/>
              </a:lnSpc>
              <a:spcBef>
                <a:spcPts val="240"/>
              </a:spcBef>
              <a:spcAft>
                <a:spcPts val="0"/>
              </a:spcAft>
              <a:buClr>
                <a:srgbClr val="344447"/>
              </a:buClr>
              <a:buSzPts val="1200"/>
              <a:buNone/>
              <a:defRPr sz="1200"/>
            </a:lvl4pPr>
            <a:lvl5pPr lvl="4" algn="ctr">
              <a:lnSpc>
                <a:spcPct val="100000"/>
              </a:lnSpc>
              <a:spcBef>
                <a:spcPts val="240"/>
              </a:spcBef>
              <a:spcAft>
                <a:spcPts val="0"/>
              </a:spcAft>
              <a:buClr>
                <a:srgbClr val="344447"/>
              </a:buClr>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20" name="Google Shape;20;p17"/>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sl-SI"/>
              <a:t>‹#›</a:t>
            </a:fld>
            <a:endParaRPr/>
          </a:p>
        </p:txBody>
      </p:sp>
    </p:spTree>
    <p:extLst>
      <p:ext uri="{BB962C8B-B14F-4D97-AF65-F5344CB8AC3E}">
        <p14:creationId xmlns:p14="http://schemas.microsoft.com/office/powerpoint/2010/main" val="3750998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3335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160832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366299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192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996897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Tree>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537583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4666165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13871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1830351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69116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28730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659836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0006932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111048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44190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24"/>
        <p:cNvGrpSpPr/>
        <p:nvPr/>
      </p:nvGrpSpPr>
      <p:grpSpPr>
        <a:xfrm>
          <a:off x="0" y="0"/>
          <a:ext cx="0" cy="0"/>
          <a:chOff x="0" y="0"/>
          <a:chExt cx="0" cy="0"/>
        </a:xfrm>
      </p:grpSpPr>
      <p:sp>
        <p:nvSpPr>
          <p:cNvPr id="25" name="Google Shape;25;p10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0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106"/>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28;p106"/>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rgbClr val="344447"/>
              </a:buClr>
              <a:buSzPts val="2000"/>
              <a:buChar char="•"/>
              <a:defRPr sz="2000"/>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004152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3216869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367644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6444115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956127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374201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4976781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31"/>
        <p:cNvGrpSpPr/>
        <p:nvPr/>
      </p:nvGrpSpPr>
      <p:grpSpPr>
        <a:xfrm>
          <a:off x="0" y="0"/>
          <a:ext cx="0" cy="0"/>
          <a:chOff x="0" y="0"/>
          <a:chExt cx="0" cy="0"/>
        </a:xfrm>
      </p:grpSpPr>
      <p:sp>
        <p:nvSpPr>
          <p:cNvPr id="132" name="Google Shape;132;g94c9480fe8_1_947"/>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3" name="Google Shape;133;g94c9480fe8_1_947"/>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g94c9480fe8_1_94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35" name="Google Shape;135;g94c9480fe8_1_947"/>
          <p:cNvSpPr txBox="1">
            <a:spLocks noGrp="1"/>
          </p:cNvSpPr>
          <p:nvPr>
            <p:ph type="ctrTitle"/>
          </p:nvPr>
        </p:nvSpPr>
        <p:spPr>
          <a:xfrm>
            <a:off x="322884" y="1346870"/>
            <a:ext cx="8397300" cy="1465200"/>
          </a:xfrm>
          <a:prstGeom prst="rect">
            <a:avLst/>
          </a:prstGeom>
          <a:noFill/>
          <a:ln>
            <a:noFill/>
          </a:ln>
        </p:spPr>
        <p:txBody>
          <a:bodyPr spcFirstLastPara="1" wrap="square" lIns="91425" tIns="45700" rIns="91425" bIns="45700" anchor="t" anchorCtr="0">
            <a:noAutofit/>
          </a:bodyPr>
          <a:lstStyle>
            <a:lvl1pPr lvl="0" algn="l" rtl="0">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6" name="Google Shape;136;g94c9480fe8_1_947"/>
          <p:cNvSpPr txBox="1">
            <a:spLocks noGrp="1"/>
          </p:cNvSpPr>
          <p:nvPr>
            <p:ph type="subTitle" idx="1"/>
          </p:nvPr>
        </p:nvSpPr>
        <p:spPr>
          <a:xfrm>
            <a:off x="326561" y="2816843"/>
            <a:ext cx="8389200" cy="21726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Tree>
  </p:cSld>
  <p:clrMapOvr>
    <a:masterClrMapping/>
  </p:clrMapOvr>
  <p:transition>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138"/>
        <p:cNvGrpSpPr/>
        <p:nvPr/>
      </p:nvGrpSpPr>
      <p:grpSpPr>
        <a:xfrm>
          <a:off x="0" y="0"/>
          <a:ext cx="0" cy="0"/>
          <a:chOff x="0" y="0"/>
          <a:chExt cx="0" cy="0"/>
        </a:xfrm>
      </p:grpSpPr>
      <p:sp>
        <p:nvSpPr>
          <p:cNvPr id="139" name="Google Shape;139;g94c9480fe8_1_95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g94c9480fe8_1_95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1" name="Google Shape;141;g94c9480fe8_1_954"/>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g94c9480fe8_1_954"/>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naslovna stran">
  <p:cSld name="1_naslovna stran">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107"/>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2" name="Google Shape;32;p107"/>
          <p:cNvSpPr txBox="1">
            <a:spLocks noGrp="1"/>
          </p:cNvSpPr>
          <p:nvPr>
            <p:ph type="ctrTitle"/>
          </p:nvPr>
        </p:nvSpPr>
        <p:spPr>
          <a:xfrm>
            <a:off x="322884" y="439749"/>
            <a:ext cx="8397228" cy="663338"/>
          </a:xfrm>
          <a:prstGeom prst="rect">
            <a:avLst/>
          </a:prstGeom>
          <a:noFill/>
          <a:ln>
            <a:noFill/>
          </a:ln>
        </p:spPr>
        <p:txBody>
          <a:bodyPr spcFirstLastPara="1" wrap="square" lIns="91425" tIns="45700" rIns="91425" bIns="45700" anchor="t" anchorCtr="0">
            <a:noAutofit/>
          </a:bodyPr>
          <a:lstStyle>
            <a:lvl1pPr lvl="0" algn="l">
              <a:lnSpc>
                <a:spcPct val="125000"/>
              </a:lnSpc>
              <a:spcBef>
                <a:spcPts val="0"/>
              </a:spcBef>
              <a:spcAft>
                <a:spcPts val="0"/>
              </a:spcAft>
              <a:buClr>
                <a:srgbClr val="344447"/>
              </a:buClr>
              <a:buSzPts val="4000"/>
              <a:buFont typeface="Tahoma"/>
              <a:buNone/>
              <a:defRPr sz="4000" b="1" cap="none">
                <a:solidFill>
                  <a:srgbClr val="344447"/>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7"/>
          <p:cNvSpPr txBox="1">
            <a:spLocks noGrp="1"/>
          </p:cNvSpPr>
          <p:nvPr>
            <p:ph type="subTitle" idx="1"/>
          </p:nvPr>
        </p:nvSpPr>
        <p:spPr>
          <a:xfrm>
            <a:off x="320424" y="1153498"/>
            <a:ext cx="8389316" cy="712123"/>
          </a:xfrm>
          <a:prstGeom prst="rect">
            <a:avLst/>
          </a:prstGeom>
          <a:noFill/>
          <a:ln>
            <a:noFill/>
          </a:ln>
        </p:spPr>
        <p:txBody>
          <a:bodyPr spcFirstLastPara="1" wrap="square" lIns="91425" tIns="45700" rIns="91425" bIns="45700" anchor="t" anchorCtr="0">
            <a:normAutofit/>
          </a:bodyPr>
          <a:lstStyle>
            <a:lvl1pPr lvl="0" algn="l">
              <a:lnSpc>
                <a:spcPct val="75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a:spcBef>
                <a:spcPts val="360"/>
              </a:spcBef>
              <a:spcAft>
                <a:spcPts val="0"/>
              </a:spcAft>
              <a:buClr>
                <a:srgbClr val="888889"/>
              </a:buClr>
              <a:buSzPts val="1800"/>
              <a:buNone/>
              <a:defRPr>
                <a:solidFill>
                  <a:srgbClr val="888889"/>
                </a:solidFill>
              </a:defRPr>
            </a:lvl2pPr>
            <a:lvl3pPr lvl="2" algn="ctr">
              <a:spcBef>
                <a:spcPts val="320"/>
              </a:spcBef>
              <a:spcAft>
                <a:spcPts val="0"/>
              </a:spcAft>
              <a:buClr>
                <a:srgbClr val="888889"/>
              </a:buClr>
              <a:buSzPts val="1600"/>
              <a:buNone/>
              <a:defRPr>
                <a:solidFill>
                  <a:srgbClr val="888889"/>
                </a:solidFill>
              </a:defRPr>
            </a:lvl3pPr>
            <a:lvl4pPr lvl="3" algn="ctr">
              <a:spcBef>
                <a:spcPts val="280"/>
              </a:spcBef>
              <a:spcAft>
                <a:spcPts val="0"/>
              </a:spcAft>
              <a:buClr>
                <a:srgbClr val="888889"/>
              </a:buClr>
              <a:buSzPts val="1400"/>
              <a:buNone/>
              <a:defRPr>
                <a:solidFill>
                  <a:srgbClr val="888889"/>
                </a:solidFill>
              </a:defRPr>
            </a:lvl4pPr>
            <a:lvl5pPr lvl="4" algn="ctr">
              <a:spcBef>
                <a:spcPts val="240"/>
              </a:spcBef>
              <a:spcAft>
                <a:spcPts val="0"/>
              </a:spcAft>
              <a:buClr>
                <a:srgbClr val="888889"/>
              </a:buClr>
              <a:buSzPts val="1200"/>
              <a:buNone/>
              <a:defRPr>
                <a:solidFill>
                  <a:srgbClr val="888889"/>
                </a:solidFill>
              </a:defRPr>
            </a:lvl5pPr>
            <a:lvl6pPr lvl="5" algn="ctr">
              <a:spcBef>
                <a:spcPts val="400"/>
              </a:spcBef>
              <a:spcAft>
                <a:spcPts val="0"/>
              </a:spcAft>
              <a:buClr>
                <a:srgbClr val="888889"/>
              </a:buClr>
              <a:buSzPts val="2000"/>
              <a:buNone/>
              <a:defRPr>
                <a:solidFill>
                  <a:srgbClr val="888889"/>
                </a:solidFill>
              </a:defRPr>
            </a:lvl6pPr>
            <a:lvl7pPr lvl="6" algn="ctr">
              <a:spcBef>
                <a:spcPts val="400"/>
              </a:spcBef>
              <a:spcAft>
                <a:spcPts val="0"/>
              </a:spcAft>
              <a:buClr>
                <a:srgbClr val="888889"/>
              </a:buClr>
              <a:buSzPts val="2000"/>
              <a:buNone/>
              <a:defRPr>
                <a:solidFill>
                  <a:srgbClr val="888889"/>
                </a:solidFill>
              </a:defRPr>
            </a:lvl7pPr>
            <a:lvl8pPr lvl="7" algn="ctr">
              <a:spcBef>
                <a:spcPts val="400"/>
              </a:spcBef>
              <a:spcAft>
                <a:spcPts val="0"/>
              </a:spcAft>
              <a:buClr>
                <a:srgbClr val="888889"/>
              </a:buClr>
              <a:buSzPts val="2000"/>
              <a:buNone/>
              <a:defRPr>
                <a:solidFill>
                  <a:srgbClr val="888889"/>
                </a:solidFill>
              </a:defRPr>
            </a:lvl8pPr>
            <a:lvl9pPr lvl="8" algn="ctr">
              <a:spcBef>
                <a:spcPts val="400"/>
              </a:spcBef>
              <a:spcAft>
                <a:spcPts val="0"/>
              </a:spcAft>
              <a:buClr>
                <a:srgbClr val="888889"/>
              </a:buClr>
              <a:buSzPts val="2000"/>
              <a:buNone/>
              <a:defRPr>
                <a:solidFill>
                  <a:srgbClr val="888889"/>
                </a:solidFill>
              </a:defRPr>
            </a:lvl9pPr>
          </a:lstStyle>
          <a:p>
            <a:endParaRPr/>
          </a:p>
        </p:txBody>
      </p:sp>
      <p:sp>
        <p:nvSpPr>
          <p:cNvPr id="34" name="Google Shape;34;p107"/>
          <p:cNvSpPr/>
          <p:nvPr/>
        </p:nvSpPr>
        <p:spPr>
          <a:xfrm>
            <a:off x="0" y="0"/>
            <a:ext cx="9144000" cy="45719"/>
          </a:xfrm>
          <a:prstGeom prst="rect">
            <a:avLst/>
          </a:prstGeom>
          <a:solidFill>
            <a:srgbClr val="88B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naslovna stran">
  <p:cSld name="1_naslovna stran">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g94c9480fe8_1_95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g94c9480fe8_1_95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6" name="Google Shape;146;g94c9480fe8_1_959"/>
          <p:cNvSpPr txBox="1">
            <a:spLocks noGrp="1"/>
          </p:cNvSpPr>
          <p:nvPr>
            <p:ph type="ctrTitle"/>
          </p:nvPr>
        </p:nvSpPr>
        <p:spPr>
          <a:xfrm>
            <a:off x="322884" y="439749"/>
            <a:ext cx="8397300" cy="663300"/>
          </a:xfrm>
          <a:prstGeom prst="rect">
            <a:avLst/>
          </a:prstGeom>
          <a:noFill/>
          <a:ln>
            <a:noFill/>
          </a:ln>
        </p:spPr>
        <p:txBody>
          <a:bodyPr spcFirstLastPara="1" wrap="square" lIns="91425" tIns="45700" rIns="91425" bIns="45700" anchor="t" anchorCtr="0">
            <a:noAutofit/>
          </a:bodyPr>
          <a:lstStyle>
            <a:lvl1pPr lvl="0" algn="l" rtl="0">
              <a:lnSpc>
                <a:spcPct val="125000"/>
              </a:lnSpc>
              <a:spcBef>
                <a:spcPts val="0"/>
              </a:spcBef>
              <a:spcAft>
                <a:spcPts val="0"/>
              </a:spcAft>
              <a:buClr>
                <a:srgbClr val="344447"/>
              </a:buClr>
              <a:buSzPts val="4000"/>
              <a:buFont typeface="Tahoma"/>
              <a:buNone/>
              <a:defRPr sz="40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g94c9480fe8_1_959"/>
          <p:cNvSpPr txBox="1">
            <a:spLocks noGrp="1"/>
          </p:cNvSpPr>
          <p:nvPr>
            <p:ph type="subTitle" idx="1"/>
          </p:nvPr>
        </p:nvSpPr>
        <p:spPr>
          <a:xfrm>
            <a:off x="320424" y="1153498"/>
            <a:ext cx="8389200" cy="712200"/>
          </a:xfrm>
          <a:prstGeom prst="rect">
            <a:avLst/>
          </a:prstGeom>
          <a:noFill/>
          <a:ln>
            <a:noFill/>
          </a:ln>
        </p:spPr>
        <p:txBody>
          <a:bodyPr spcFirstLastPara="1" wrap="square" lIns="91425" tIns="45700" rIns="91425" bIns="45700" anchor="t" anchorCtr="0">
            <a:noAutofit/>
          </a:bodyPr>
          <a:lstStyle>
            <a:lvl1pPr lvl="0" algn="l" rtl="0">
              <a:lnSpc>
                <a:spcPct val="75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
        <p:nvSpPr>
          <p:cNvPr id="148" name="Google Shape;148;g94c9480fe8_1_959"/>
          <p:cNvSpPr/>
          <p:nvPr/>
        </p:nvSpPr>
        <p:spPr>
          <a:xfrm>
            <a:off x="0" y="0"/>
            <a:ext cx="9144000" cy="45600"/>
          </a:xfrm>
          <a:prstGeom prst="rect">
            <a:avLst/>
          </a:prstGeom>
          <a:solidFill>
            <a:srgbClr val="88B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149"/>
        <p:cNvGrpSpPr/>
        <p:nvPr/>
      </p:nvGrpSpPr>
      <p:grpSpPr>
        <a:xfrm>
          <a:off x="0" y="0"/>
          <a:ext cx="0" cy="0"/>
          <a:chOff x="0" y="0"/>
          <a:chExt cx="0" cy="0"/>
        </a:xfrm>
      </p:grpSpPr>
      <p:sp>
        <p:nvSpPr>
          <p:cNvPr id="150" name="Google Shape;150;g94c9480fe8_1_96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g94c9480fe8_1_965"/>
          <p:cNvSpPr txBox="1">
            <a:spLocks noGrp="1"/>
          </p:cNvSpPr>
          <p:nvPr>
            <p:ph type="body" idx="1"/>
          </p:nvPr>
        </p:nvSpPr>
        <p:spPr>
          <a:xfrm>
            <a:off x="349509" y="1419419"/>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2" name="Google Shape;152;g94c9480fe8_1_965"/>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53" name="Google Shape;153;g94c9480fe8_1_965"/>
          <p:cNvSpPr txBox="1">
            <a:spLocks noGrp="1"/>
          </p:cNvSpPr>
          <p:nvPr>
            <p:ph type="body" idx="2"/>
          </p:nvPr>
        </p:nvSpPr>
        <p:spPr>
          <a:xfrm>
            <a:off x="3369372" y="1421005"/>
            <a:ext cx="52224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4" name="Google Shape;154;g94c9480fe8_1_965"/>
          <p:cNvSpPr txBox="1">
            <a:spLocks noGrp="1"/>
          </p:cNvSpPr>
          <p:nvPr>
            <p:ph type="body" idx="3"/>
          </p:nvPr>
        </p:nvSpPr>
        <p:spPr>
          <a:xfrm>
            <a:off x="347055" y="3326872"/>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5" name="Google Shape;155;g94c9480fe8_1_965"/>
          <p:cNvSpPr txBox="1">
            <a:spLocks noGrp="1"/>
          </p:cNvSpPr>
          <p:nvPr>
            <p:ph type="body" idx="4"/>
          </p:nvPr>
        </p:nvSpPr>
        <p:spPr>
          <a:xfrm>
            <a:off x="3366917" y="3328458"/>
            <a:ext cx="52431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6" name="Google Shape;156;g94c9480fe8_1_965"/>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157"/>
        <p:cNvGrpSpPr/>
        <p:nvPr/>
      </p:nvGrpSpPr>
      <p:grpSpPr>
        <a:xfrm>
          <a:off x="0" y="0"/>
          <a:ext cx="0" cy="0"/>
          <a:chOff x="0" y="0"/>
          <a:chExt cx="0" cy="0"/>
        </a:xfrm>
      </p:grpSpPr>
      <p:sp>
        <p:nvSpPr>
          <p:cNvPr id="158" name="Google Shape;158;g94c9480fe8_1_973"/>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g94c9480fe8_1_973"/>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60" name="Google Shape;160;g94c9480fe8_1_973"/>
          <p:cNvSpPr txBox="1">
            <a:spLocks noGrp="1"/>
          </p:cNvSpPr>
          <p:nvPr>
            <p:ph type="body" idx="1"/>
          </p:nvPr>
        </p:nvSpPr>
        <p:spPr>
          <a:xfrm>
            <a:off x="368681" y="1414800"/>
            <a:ext cx="25161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1" name="Google Shape;161;g94c9480fe8_1_973"/>
          <p:cNvSpPr txBox="1">
            <a:spLocks noGrp="1"/>
          </p:cNvSpPr>
          <p:nvPr>
            <p:ph type="body" idx="2"/>
          </p:nvPr>
        </p:nvSpPr>
        <p:spPr>
          <a:xfrm>
            <a:off x="374818" y="1737083"/>
            <a:ext cx="37302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2" name="Google Shape;162;g94c9480fe8_1_973"/>
          <p:cNvSpPr txBox="1">
            <a:spLocks noGrp="1"/>
          </p:cNvSpPr>
          <p:nvPr>
            <p:ph type="body" idx="3"/>
          </p:nvPr>
        </p:nvSpPr>
        <p:spPr>
          <a:xfrm>
            <a:off x="368682" y="2064129"/>
            <a:ext cx="30690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3" name="Google Shape;163;g94c9480fe8_1_973"/>
          <p:cNvSpPr txBox="1">
            <a:spLocks noGrp="1"/>
          </p:cNvSpPr>
          <p:nvPr>
            <p:ph type="body" idx="4"/>
          </p:nvPr>
        </p:nvSpPr>
        <p:spPr>
          <a:xfrm>
            <a:off x="368681" y="2391175"/>
            <a:ext cx="41235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4" name="Google Shape;164;g94c9480fe8_1_973"/>
          <p:cNvSpPr txBox="1">
            <a:spLocks noGrp="1"/>
          </p:cNvSpPr>
          <p:nvPr>
            <p:ph type="body" idx="5"/>
          </p:nvPr>
        </p:nvSpPr>
        <p:spPr>
          <a:xfrm>
            <a:off x="368681" y="2713458"/>
            <a:ext cx="3924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5" name="Google Shape;165;g94c9480fe8_1_973"/>
          <p:cNvSpPr txBox="1">
            <a:spLocks noGrp="1"/>
          </p:cNvSpPr>
          <p:nvPr>
            <p:ph type="body" idx="6"/>
          </p:nvPr>
        </p:nvSpPr>
        <p:spPr>
          <a:xfrm>
            <a:off x="368681" y="3035741"/>
            <a:ext cx="26916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6" name="Google Shape;166;g94c9480fe8_1_973"/>
          <p:cNvSpPr txBox="1">
            <a:spLocks noGrp="1"/>
          </p:cNvSpPr>
          <p:nvPr>
            <p:ph type="body" idx="7"/>
          </p:nvPr>
        </p:nvSpPr>
        <p:spPr>
          <a:xfrm>
            <a:off x="368681" y="3358024"/>
            <a:ext cx="34008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7" name="Google Shape;167;g94c9480fe8_1_973"/>
          <p:cNvSpPr txBox="1">
            <a:spLocks noGrp="1"/>
          </p:cNvSpPr>
          <p:nvPr>
            <p:ph type="body" idx="8"/>
          </p:nvPr>
        </p:nvSpPr>
        <p:spPr>
          <a:xfrm>
            <a:off x="374818" y="3680307"/>
            <a:ext cx="30837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8" name="Google Shape;168;g94c9480fe8_1_973"/>
          <p:cNvSpPr txBox="1">
            <a:spLocks noGrp="1"/>
          </p:cNvSpPr>
          <p:nvPr>
            <p:ph type="body" idx="9"/>
          </p:nvPr>
        </p:nvSpPr>
        <p:spPr>
          <a:xfrm>
            <a:off x="368681" y="4007350"/>
            <a:ext cx="2346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9" name="Google Shape;169;g94c9480fe8_1_973"/>
          <p:cNvSpPr txBox="1">
            <a:spLocks noGrp="1"/>
          </p:cNvSpPr>
          <p:nvPr>
            <p:ph type="body" idx="13"/>
          </p:nvPr>
        </p:nvSpPr>
        <p:spPr>
          <a:xfrm>
            <a:off x="5163207" y="1335087"/>
            <a:ext cx="3466500" cy="36861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0" name="Google Shape;170;g94c9480fe8_1_973"/>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171"/>
        <p:cNvGrpSpPr/>
        <p:nvPr/>
      </p:nvGrpSpPr>
      <p:grpSpPr>
        <a:xfrm>
          <a:off x="0" y="0"/>
          <a:ext cx="0" cy="0"/>
          <a:chOff x="0" y="0"/>
          <a:chExt cx="0" cy="0"/>
        </a:xfrm>
      </p:grpSpPr>
      <p:sp>
        <p:nvSpPr>
          <p:cNvPr id="172" name="Google Shape;172;g94c9480fe8_1_987"/>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g94c9480fe8_1_98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74" name="Google Shape;174;g94c9480fe8_1_987"/>
          <p:cNvSpPr txBox="1">
            <a:spLocks noGrp="1"/>
          </p:cNvSpPr>
          <p:nvPr>
            <p:ph type="body" idx="1"/>
          </p:nvPr>
        </p:nvSpPr>
        <p:spPr>
          <a:xfrm rot="-2700000">
            <a:off x="277610"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5" name="Google Shape;175;g94c9480fe8_1_987"/>
          <p:cNvSpPr txBox="1">
            <a:spLocks noGrp="1"/>
          </p:cNvSpPr>
          <p:nvPr>
            <p:ph type="body" idx="2"/>
          </p:nvPr>
        </p:nvSpPr>
        <p:spPr>
          <a:xfrm rot="-2700000">
            <a:off x="729927" y="26200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6" name="Google Shape;176;g94c9480fe8_1_987"/>
          <p:cNvSpPr txBox="1">
            <a:spLocks noGrp="1"/>
          </p:cNvSpPr>
          <p:nvPr>
            <p:ph type="body" idx="3"/>
          </p:nvPr>
        </p:nvSpPr>
        <p:spPr>
          <a:xfrm rot="-2700000">
            <a:off x="962370" y="271510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7" name="Google Shape;177;g94c9480fe8_1_987"/>
          <p:cNvSpPr txBox="1">
            <a:spLocks noGrp="1"/>
          </p:cNvSpPr>
          <p:nvPr>
            <p:ph type="body" idx="4"/>
          </p:nvPr>
        </p:nvSpPr>
        <p:spPr>
          <a:xfrm rot="-2700000">
            <a:off x="975697" y="302844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8" name="Google Shape;178;g94c9480fe8_1_987"/>
          <p:cNvSpPr txBox="1">
            <a:spLocks noGrp="1"/>
          </p:cNvSpPr>
          <p:nvPr>
            <p:ph type="body" idx="5"/>
          </p:nvPr>
        </p:nvSpPr>
        <p:spPr>
          <a:xfrm rot="-2700000">
            <a:off x="1505887" y="282757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9" name="Google Shape;179;g94c9480fe8_1_987"/>
          <p:cNvSpPr txBox="1">
            <a:spLocks noGrp="1"/>
          </p:cNvSpPr>
          <p:nvPr>
            <p:ph type="body" idx="6"/>
          </p:nvPr>
        </p:nvSpPr>
        <p:spPr>
          <a:xfrm rot="-2700000">
            <a:off x="1621705" y="30385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0" name="Google Shape;180;g94c9480fe8_1_987"/>
          <p:cNvSpPr txBox="1">
            <a:spLocks noGrp="1"/>
          </p:cNvSpPr>
          <p:nvPr>
            <p:ph type="body" idx="7"/>
          </p:nvPr>
        </p:nvSpPr>
        <p:spPr>
          <a:xfrm rot="-2700000">
            <a:off x="2080922" y="290682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1" name="Google Shape;181;g94c9480fe8_1_987"/>
          <p:cNvSpPr txBox="1">
            <a:spLocks noGrp="1"/>
          </p:cNvSpPr>
          <p:nvPr>
            <p:ph type="body" idx="8"/>
          </p:nvPr>
        </p:nvSpPr>
        <p:spPr>
          <a:xfrm rot="-2700000">
            <a:off x="2117409" y="3198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2" name="Google Shape;182;g94c9480fe8_1_987"/>
          <p:cNvSpPr txBox="1">
            <a:spLocks noGrp="1"/>
          </p:cNvSpPr>
          <p:nvPr>
            <p:ph type="body" idx="9"/>
          </p:nvPr>
        </p:nvSpPr>
        <p:spPr>
          <a:xfrm rot="-2700000">
            <a:off x="2706983" y="293456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3" name="Google Shape;183;g94c9480fe8_1_987"/>
          <p:cNvSpPr txBox="1">
            <a:spLocks noGrp="1"/>
          </p:cNvSpPr>
          <p:nvPr>
            <p:ph type="body" idx="13"/>
          </p:nvPr>
        </p:nvSpPr>
        <p:spPr>
          <a:xfrm rot="-2700000">
            <a:off x="3161852" y="2808988"/>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4" name="Google Shape;184;g94c9480fe8_1_987"/>
          <p:cNvSpPr txBox="1">
            <a:spLocks noGrp="1"/>
          </p:cNvSpPr>
          <p:nvPr>
            <p:ph type="body" idx="14"/>
          </p:nvPr>
        </p:nvSpPr>
        <p:spPr>
          <a:xfrm rot="-2700000">
            <a:off x="3243228" y="30577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5" name="Google Shape;185;g94c9480fe8_1_987"/>
          <p:cNvSpPr txBox="1">
            <a:spLocks noGrp="1"/>
          </p:cNvSpPr>
          <p:nvPr>
            <p:ph type="body" idx="15"/>
          </p:nvPr>
        </p:nvSpPr>
        <p:spPr>
          <a:xfrm rot="-2700000">
            <a:off x="3580273" y="304917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6" name="Google Shape;186;g94c9480fe8_1_987"/>
          <p:cNvSpPr txBox="1">
            <a:spLocks noGrp="1"/>
          </p:cNvSpPr>
          <p:nvPr>
            <p:ph type="body" idx="16"/>
          </p:nvPr>
        </p:nvSpPr>
        <p:spPr>
          <a:xfrm rot="-2700000">
            <a:off x="4213735"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7" name="Google Shape;187;g94c9480fe8_1_987"/>
          <p:cNvSpPr txBox="1">
            <a:spLocks noGrp="1"/>
          </p:cNvSpPr>
          <p:nvPr>
            <p:ph type="body" idx="17"/>
          </p:nvPr>
        </p:nvSpPr>
        <p:spPr>
          <a:xfrm rot="-2700000">
            <a:off x="4651606" y="263585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8" name="Google Shape;188;g94c9480fe8_1_987"/>
          <p:cNvSpPr txBox="1">
            <a:spLocks noGrp="1"/>
          </p:cNvSpPr>
          <p:nvPr>
            <p:ph type="body" idx="18"/>
          </p:nvPr>
        </p:nvSpPr>
        <p:spPr>
          <a:xfrm rot="-2700000">
            <a:off x="4996331" y="26203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9" name="Google Shape;189;g94c9480fe8_1_987"/>
          <p:cNvSpPr txBox="1">
            <a:spLocks noGrp="1"/>
          </p:cNvSpPr>
          <p:nvPr>
            <p:ph type="body" idx="19"/>
          </p:nvPr>
        </p:nvSpPr>
        <p:spPr>
          <a:xfrm rot="-2700000">
            <a:off x="5200321"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0" name="Google Shape;190;g94c9480fe8_1_987"/>
          <p:cNvSpPr txBox="1">
            <a:spLocks noGrp="1"/>
          </p:cNvSpPr>
          <p:nvPr>
            <p:ph type="body" idx="20"/>
          </p:nvPr>
        </p:nvSpPr>
        <p:spPr>
          <a:xfrm rot="-2700000">
            <a:off x="5613724" y="26635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1" name="Google Shape;191;g94c9480fe8_1_987"/>
          <p:cNvSpPr txBox="1">
            <a:spLocks noGrp="1"/>
          </p:cNvSpPr>
          <p:nvPr>
            <p:ph type="body" idx="21"/>
          </p:nvPr>
        </p:nvSpPr>
        <p:spPr>
          <a:xfrm rot="-2700000">
            <a:off x="6070804" y="253801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2" name="Google Shape;192;g94c9480fe8_1_987"/>
          <p:cNvSpPr txBox="1">
            <a:spLocks noGrp="1"/>
          </p:cNvSpPr>
          <p:nvPr>
            <p:ph type="body" idx="22"/>
          </p:nvPr>
        </p:nvSpPr>
        <p:spPr>
          <a:xfrm rot="-2700000">
            <a:off x="6305799" y="263311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3" name="Google Shape;193;g94c9480fe8_1_987"/>
          <p:cNvSpPr txBox="1">
            <a:spLocks noGrp="1"/>
          </p:cNvSpPr>
          <p:nvPr>
            <p:ph type="body" idx="23"/>
          </p:nvPr>
        </p:nvSpPr>
        <p:spPr>
          <a:xfrm rot="-2700000">
            <a:off x="6285102" y="298302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4" name="Google Shape;194;g94c9480fe8_1_987"/>
          <p:cNvSpPr txBox="1">
            <a:spLocks noGrp="1"/>
          </p:cNvSpPr>
          <p:nvPr>
            <p:ph type="body" idx="24"/>
          </p:nvPr>
        </p:nvSpPr>
        <p:spPr>
          <a:xfrm rot="-2700000">
            <a:off x="6727584" y="286994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5" name="Google Shape;195;g94c9480fe8_1_987"/>
          <p:cNvSpPr txBox="1">
            <a:spLocks noGrp="1"/>
          </p:cNvSpPr>
          <p:nvPr>
            <p:ph type="body" idx="25"/>
          </p:nvPr>
        </p:nvSpPr>
        <p:spPr>
          <a:xfrm rot="-2700000">
            <a:off x="7182453"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6" name="Google Shape;196;g94c9480fe8_1_987"/>
          <p:cNvSpPr txBox="1">
            <a:spLocks noGrp="1"/>
          </p:cNvSpPr>
          <p:nvPr>
            <p:ph type="body" idx="26"/>
          </p:nvPr>
        </p:nvSpPr>
        <p:spPr>
          <a:xfrm rot="-2700000">
            <a:off x="-1295036" y="2671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7" name="Google Shape;197;g94c9480fe8_1_987"/>
          <p:cNvSpPr txBox="1">
            <a:spLocks noGrp="1"/>
          </p:cNvSpPr>
          <p:nvPr>
            <p:ph type="body" idx="27"/>
          </p:nvPr>
        </p:nvSpPr>
        <p:spPr>
          <a:xfrm rot="-2700000">
            <a:off x="-1060041" y="276631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8" name="Google Shape;198;g94c9480fe8_1_987"/>
          <p:cNvSpPr txBox="1">
            <a:spLocks noGrp="1"/>
          </p:cNvSpPr>
          <p:nvPr>
            <p:ph type="body" idx="28"/>
          </p:nvPr>
        </p:nvSpPr>
        <p:spPr>
          <a:xfrm rot="-2700000">
            <a:off x="-649141" y="268463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9" name="Google Shape;199;g94c9480fe8_1_987"/>
          <p:cNvSpPr txBox="1">
            <a:spLocks noGrp="1"/>
          </p:cNvSpPr>
          <p:nvPr>
            <p:ph type="body" idx="29"/>
          </p:nvPr>
        </p:nvSpPr>
        <p:spPr>
          <a:xfrm rot="-2700000">
            <a:off x="-638256" y="300314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0" name="Google Shape;200;g94c9480fe8_1_987"/>
          <p:cNvSpPr txBox="1">
            <a:spLocks noGrp="1"/>
          </p:cNvSpPr>
          <p:nvPr>
            <p:ph type="body" idx="30"/>
          </p:nvPr>
        </p:nvSpPr>
        <p:spPr>
          <a:xfrm rot="-2700000">
            <a:off x="-183387" y="287878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1" name="Google Shape;201;g94c9480fe8_1_987"/>
          <p:cNvSpPr txBox="1">
            <a:spLocks noGrp="1"/>
          </p:cNvSpPr>
          <p:nvPr>
            <p:ph type="body" idx="31"/>
          </p:nvPr>
        </p:nvSpPr>
        <p:spPr>
          <a:xfrm rot="-2700000">
            <a:off x="7686236" y="257368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2" name="Google Shape;202;g94c9480fe8_1_987"/>
          <p:cNvSpPr txBox="1">
            <a:spLocks noGrp="1"/>
          </p:cNvSpPr>
          <p:nvPr>
            <p:ph type="body" idx="32"/>
          </p:nvPr>
        </p:nvSpPr>
        <p:spPr>
          <a:xfrm rot="-2700000">
            <a:off x="7767612" y="28223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3" name="Google Shape;203;g94c9480fe8_1_987"/>
          <p:cNvSpPr txBox="1">
            <a:spLocks noGrp="1"/>
          </p:cNvSpPr>
          <p:nvPr>
            <p:ph type="body" idx="33"/>
          </p:nvPr>
        </p:nvSpPr>
        <p:spPr>
          <a:xfrm rot="-2700000">
            <a:off x="8104657" y="281386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4" name="Google Shape;204;g94c9480fe8_1_987"/>
          <p:cNvSpPr txBox="1">
            <a:spLocks noGrp="1"/>
          </p:cNvSpPr>
          <p:nvPr>
            <p:ph type="body" idx="34"/>
          </p:nvPr>
        </p:nvSpPr>
        <p:spPr>
          <a:xfrm rot="-2700000">
            <a:off x="8738119" y="251027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5" name="Google Shape;205;g94c9480fe8_1_987"/>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206"/>
        <p:cNvGrpSpPr/>
        <p:nvPr/>
      </p:nvGrpSpPr>
      <p:grpSpPr>
        <a:xfrm>
          <a:off x="0" y="0"/>
          <a:ext cx="0" cy="0"/>
          <a:chOff x="0" y="0"/>
          <a:chExt cx="0" cy="0"/>
        </a:xfrm>
      </p:grpSpPr>
      <p:sp>
        <p:nvSpPr>
          <p:cNvPr id="207" name="Google Shape;207;g94c9480fe8_1_1022"/>
          <p:cNvSpPr txBox="1">
            <a:spLocks noGrp="1"/>
          </p:cNvSpPr>
          <p:nvPr>
            <p:ph type="body" idx="1"/>
          </p:nvPr>
        </p:nvSpPr>
        <p:spPr>
          <a:xfrm>
            <a:off x="360994" y="1775942"/>
            <a:ext cx="2124000" cy="28035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rgbClr val="344447"/>
              </a:buClr>
              <a:buSzPts val="1400"/>
              <a:buNone/>
              <a:defRPr sz="1400">
                <a:solidFill>
                  <a:srgbClr val="344447"/>
                </a:solidFill>
              </a:defRPr>
            </a:lvl1pPr>
            <a:lvl2pPr marL="914400" lvl="1" indent="-228600" algn="l" rtl="0">
              <a:spcBef>
                <a:spcPts val="280"/>
              </a:spcBef>
              <a:spcAft>
                <a:spcPts val="0"/>
              </a:spcAft>
              <a:buClr>
                <a:srgbClr val="344447"/>
              </a:buClr>
              <a:buSzPts val="1400"/>
              <a:buNone/>
              <a:defRPr sz="1400">
                <a:solidFill>
                  <a:srgbClr val="344447"/>
                </a:solidFill>
              </a:defRPr>
            </a:lvl2pPr>
            <a:lvl3pPr marL="1371600" lvl="2" indent="-228600" algn="l" rtl="0">
              <a:spcBef>
                <a:spcPts val="280"/>
              </a:spcBef>
              <a:spcAft>
                <a:spcPts val="0"/>
              </a:spcAft>
              <a:buClr>
                <a:srgbClr val="344447"/>
              </a:buClr>
              <a:buSzPts val="1400"/>
              <a:buNone/>
              <a:defRPr sz="1400">
                <a:solidFill>
                  <a:srgbClr val="344447"/>
                </a:solidFill>
              </a:defRPr>
            </a:lvl3pPr>
            <a:lvl4pPr marL="1828800" lvl="3" indent="-228600" algn="l" rtl="0">
              <a:spcBef>
                <a:spcPts val="280"/>
              </a:spcBef>
              <a:spcAft>
                <a:spcPts val="0"/>
              </a:spcAft>
              <a:buClr>
                <a:srgbClr val="344447"/>
              </a:buClr>
              <a:buSzPts val="1400"/>
              <a:buNone/>
              <a:defRPr sz="1400">
                <a:solidFill>
                  <a:srgbClr val="344447"/>
                </a:solidFill>
              </a:defRPr>
            </a:lvl4pPr>
            <a:lvl5pPr marL="2286000" lvl="4" indent="-228600" algn="l" rtl="0">
              <a:spcBef>
                <a:spcPts val="280"/>
              </a:spcBef>
              <a:spcAft>
                <a:spcPts val="0"/>
              </a:spcAft>
              <a:buClr>
                <a:srgbClr val="344447"/>
              </a:buClr>
              <a:buSzPts val="1400"/>
              <a:buNone/>
              <a:defRPr sz="1400">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8" name="Google Shape;208;g94c9480fe8_1_102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09" name="Google Shape;209;g94c9480fe8_1_1022"/>
          <p:cNvPicPr preferRelativeResize="0"/>
          <p:nvPr/>
        </p:nvPicPr>
        <p:blipFill rotWithShape="1">
          <a:blip r:embed="rId2">
            <a:alphaModFix/>
          </a:blip>
          <a:srcRect/>
          <a:stretch/>
        </p:blipFill>
        <p:spPr>
          <a:xfrm>
            <a:off x="2941934" y="598161"/>
            <a:ext cx="6003582" cy="4404717"/>
          </a:xfrm>
          <a:prstGeom prst="rect">
            <a:avLst/>
          </a:prstGeom>
          <a:noFill/>
          <a:ln>
            <a:noFill/>
          </a:ln>
        </p:spPr>
      </p:pic>
      <p:sp>
        <p:nvSpPr>
          <p:cNvPr id="210" name="Google Shape;210;g94c9480fe8_1_1022"/>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1" name="Google Shape;211;g94c9480fe8_1_1022"/>
          <p:cNvSpPr txBox="1">
            <a:spLocks noGrp="1"/>
          </p:cNvSpPr>
          <p:nvPr>
            <p:ph type="body" idx="3"/>
          </p:nvPr>
        </p:nvSpPr>
        <p:spPr>
          <a:xfrm>
            <a:off x="472560" y="1511301"/>
            <a:ext cx="2162700" cy="236400"/>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rtl="0">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2" name="Google Shape;212;g94c9480fe8_1_1022"/>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g94c9480fe8_1_102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214"/>
        <p:cNvGrpSpPr/>
        <p:nvPr/>
      </p:nvGrpSpPr>
      <p:grpSpPr>
        <a:xfrm>
          <a:off x="0" y="0"/>
          <a:ext cx="0" cy="0"/>
          <a:chOff x="0" y="0"/>
          <a:chExt cx="0" cy="0"/>
        </a:xfrm>
      </p:grpSpPr>
      <p:sp>
        <p:nvSpPr>
          <p:cNvPr id="215" name="Google Shape;215;g94c9480fe8_1_103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16" name="Google Shape;216;g94c9480fe8_1_1030"/>
          <p:cNvPicPr preferRelativeResize="0"/>
          <p:nvPr/>
        </p:nvPicPr>
        <p:blipFill rotWithShape="1">
          <a:blip r:embed="rId2">
            <a:alphaModFix/>
          </a:blip>
          <a:srcRect/>
          <a:stretch/>
        </p:blipFill>
        <p:spPr>
          <a:xfrm>
            <a:off x="1713668" y="857087"/>
            <a:ext cx="5753148" cy="4410001"/>
          </a:xfrm>
          <a:prstGeom prst="rect">
            <a:avLst/>
          </a:prstGeom>
          <a:noFill/>
          <a:ln>
            <a:noFill/>
          </a:ln>
        </p:spPr>
      </p:pic>
      <p:sp>
        <p:nvSpPr>
          <p:cNvPr id="217" name="Google Shape;217;g94c9480fe8_1_1030"/>
          <p:cNvSpPr>
            <a:spLocks noGrp="1"/>
          </p:cNvSpPr>
          <p:nvPr>
            <p:ph type="pic" idx="2"/>
          </p:nvPr>
        </p:nvSpPr>
        <p:spPr>
          <a:xfrm>
            <a:off x="1844969" y="1274541"/>
            <a:ext cx="5398200" cy="38907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8" name="Google Shape;218;g94c9480fe8_1_1030"/>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g94c9480fe8_1_103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0"/>
        <p:cNvGrpSpPr/>
        <p:nvPr/>
      </p:nvGrpSpPr>
      <p:grpSpPr>
        <a:xfrm>
          <a:off x="0" y="0"/>
          <a:ext cx="0" cy="0"/>
          <a:chOff x="0" y="0"/>
          <a:chExt cx="0" cy="0"/>
        </a:xfrm>
      </p:grpSpPr>
      <p:sp>
        <p:nvSpPr>
          <p:cNvPr id="221" name="Google Shape;221;g94c9480fe8_1_1036"/>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rtl="0">
              <a:lnSpc>
                <a:spcPct val="166666"/>
              </a:lnSpc>
              <a:spcBef>
                <a:spcPts val="0"/>
              </a:spcBef>
              <a:spcAft>
                <a:spcPts val="0"/>
              </a:spcAft>
              <a:buClr>
                <a:srgbClr val="344447"/>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2" name="Google Shape;222;g94c9480fe8_1_1036"/>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3" name="Google Shape;223;g94c9480fe8_1_1036"/>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4"/>
        <p:cNvGrpSpPr/>
        <p:nvPr/>
      </p:nvGrpSpPr>
      <p:grpSpPr>
        <a:xfrm>
          <a:off x="0" y="0"/>
          <a:ext cx="0" cy="0"/>
          <a:chOff x="0" y="0"/>
          <a:chExt cx="0" cy="0"/>
        </a:xfrm>
      </p:grpSpPr>
      <p:sp>
        <p:nvSpPr>
          <p:cNvPr id="225" name="Google Shape;225;g94c9480fe8_1_1040"/>
          <p:cNvSpPr txBox="1">
            <a:spLocks noGrp="1"/>
          </p:cNvSpPr>
          <p:nvPr>
            <p:ph type="body" idx="1"/>
          </p:nvPr>
        </p:nvSpPr>
        <p:spPr>
          <a:xfrm>
            <a:off x="381001" y="1333500"/>
            <a:ext cx="4124400" cy="14604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6" name="Google Shape;226;g94c9480fe8_1_1040"/>
          <p:cNvSpPr txBox="1">
            <a:spLocks noGrp="1"/>
          </p:cNvSpPr>
          <p:nvPr>
            <p:ph type="body" idx="2"/>
          </p:nvPr>
        </p:nvSpPr>
        <p:spPr>
          <a:xfrm>
            <a:off x="4657726" y="1333500"/>
            <a:ext cx="3952800" cy="1414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7" name="Google Shape;227;g94c9480fe8_1_104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g94c9480fe8_1_1040"/>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9"/>
        <p:cNvGrpSpPr/>
        <p:nvPr/>
      </p:nvGrpSpPr>
      <p:grpSpPr>
        <a:xfrm>
          <a:off x="0" y="0"/>
          <a:ext cx="0" cy="0"/>
          <a:chOff x="0" y="0"/>
          <a:chExt cx="0" cy="0"/>
        </a:xfrm>
      </p:grpSpPr>
      <p:sp>
        <p:nvSpPr>
          <p:cNvPr id="230" name="Google Shape;230;g94c9480fe8_1_104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g94c9480fe8_1_1045"/>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232"/>
        <p:cNvGrpSpPr/>
        <p:nvPr/>
      </p:nvGrpSpPr>
      <p:grpSpPr>
        <a:xfrm>
          <a:off x="0" y="0"/>
          <a:ext cx="0" cy="0"/>
          <a:chOff x="0" y="0"/>
          <a:chExt cx="0" cy="0"/>
        </a:xfrm>
      </p:grpSpPr>
      <p:sp>
        <p:nvSpPr>
          <p:cNvPr id="233" name="Google Shape;233;g94c9480fe8_1_1048"/>
          <p:cNvSpPr txBox="1">
            <a:spLocks noGrp="1"/>
          </p:cNvSpPr>
          <p:nvPr>
            <p:ph type="body" idx="1"/>
          </p:nvPr>
        </p:nvSpPr>
        <p:spPr>
          <a:xfrm>
            <a:off x="381002"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4" name="Google Shape;234;g94c9480fe8_1_1048"/>
          <p:cNvSpPr txBox="1">
            <a:spLocks noGrp="1"/>
          </p:cNvSpPr>
          <p:nvPr>
            <p:ph type="body" idx="2"/>
          </p:nvPr>
        </p:nvSpPr>
        <p:spPr>
          <a:xfrm>
            <a:off x="4572000"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5" name="Google Shape;235;g94c9480fe8_1_104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g94c9480fe8_1_1048"/>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35"/>
        <p:cNvGrpSpPr/>
        <p:nvPr/>
      </p:nvGrpSpPr>
      <p:grpSpPr>
        <a:xfrm>
          <a:off x="0" y="0"/>
          <a:ext cx="0" cy="0"/>
          <a:chOff x="0" y="0"/>
          <a:chExt cx="0" cy="0"/>
        </a:xfrm>
      </p:grpSpPr>
      <p:sp>
        <p:nvSpPr>
          <p:cNvPr id="36" name="Google Shape;36;p10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8"/>
          <p:cNvSpPr txBox="1">
            <a:spLocks noGrp="1"/>
          </p:cNvSpPr>
          <p:nvPr>
            <p:ph type="body" idx="1"/>
          </p:nvPr>
        </p:nvSpPr>
        <p:spPr>
          <a:xfrm>
            <a:off x="349509" y="1419419"/>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10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9" name="Google Shape;39;p108"/>
          <p:cNvSpPr txBox="1">
            <a:spLocks noGrp="1"/>
          </p:cNvSpPr>
          <p:nvPr>
            <p:ph type="body" idx="2"/>
          </p:nvPr>
        </p:nvSpPr>
        <p:spPr>
          <a:xfrm>
            <a:off x="3369372" y="1421005"/>
            <a:ext cx="5222306"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108"/>
          <p:cNvSpPr txBox="1">
            <a:spLocks noGrp="1"/>
          </p:cNvSpPr>
          <p:nvPr>
            <p:ph type="body" idx="3"/>
          </p:nvPr>
        </p:nvSpPr>
        <p:spPr>
          <a:xfrm>
            <a:off x="347055" y="3326872"/>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108"/>
          <p:cNvSpPr txBox="1">
            <a:spLocks noGrp="1"/>
          </p:cNvSpPr>
          <p:nvPr>
            <p:ph type="body" idx="4"/>
          </p:nvPr>
        </p:nvSpPr>
        <p:spPr>
          <a:xfrm>
            <a:off x="3366917" y="3328458"/>
            <a:ext cx="5243171"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108"/>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533349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525673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219137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191499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72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441174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8464910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668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8876945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78612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43"/>
        <p:cNvGrpSpPr/>
        <p:nvPr/>
      </p:nvGrpSpPr>
      <p:grpSpPr>
        <a:xfrm>
          <a:off x="0" y="0"/>
          <a:ext cx="0" cy="0"/>
          <a:chOff x="0" y="0"/>
          <a:chExt cx="0" cy="0"/>
        </a:xfrm>
      </p:grpSpPr>
      <p:sp>
        <p:nvSpPr>
          <p:cNvPr id="44" name="Google Shape;44;p109"/>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0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109"/>
          <p:cNvSpPr txBox="1">
            <a:spLocks noGrp="1"/>
          </p:cNvSpPr>
          <p:nvPr>
            <p:ph type="body" idx="1"/>
          </p:nvPr>
        </p:nvSpPr>
        <p:spPr>
          <a:xfrm>
            <a:off x="368681" y="1414800"/>
            <a:ext cx="251618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109"/>
          <p:cNvSpPr txBox="1">
            <a:spLocks noGrp="1"/>
          </p:cNvSpPr>
          <p:nvPr>
            <p:ph type="body" idx="2"/>
          </p:nvPr>
        </p:nvSpPr>
        <p:spPr>
          <a:xfrm>
            <a:off x="374818" y="1737083"/>
            <a:ext cx="3730251"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109"/>
          <p:cNvSpPr txBox="1">
            <a:spLocks noGrp="1"/>
          </p:cNvSpPr>
          <p:nvPr>
            <p:ph type="body" idx="3"/>
          </p:nvPr>
        </p:nvSpPr>
        <p:spPr>
          <a:xfrm>
            <a:off x="368682" y="2064129"/>
            <a:ext cx="306902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109"/>
          <p:cNvSpPr txBox="1">
            <a:spLocks noGrp="1"/>
          </p:cNvSpPr>
          <p:nvPr>
            <p:ph type="body" idx="4"/>
          </p:nvPr>
        </p:nvSpPr>
        <p:spPr>
          <a:xfrm>
            <a:off x="368681" y="2391175"/>
            <a:ext cx="412353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109"/>
          <p:cNvSpPr txBox="1">
            <a:spLocks noGrp="1"/>
          </p:cNvSpPr>
          <p:nvPr>
            <p:ph type="body" idx="5"/>
          </p:nvPr>
        </p:nvSpPr>
        <p:spPr>
          <a:xfrm>
            <a:off x="368681" y="2713458"/>
            <a:ext cx="3924435"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109"/>
          <p:cNvSpPr txBox="1">
            <a:spLocks noGrp="1"/>
          </p:cNvSpPr>
          <p:nvPr>
            <p:ph type="body" idx="6"/>
          </p:nvPr>
        </p:nvSpPr>
        <p:spPr>
          <a:xfrm>
            <a:off x="368681" y="3035741"/>
            <a:ext cx="2691613"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109"/>
          <p:cNvSpPr txBox="1">
            <a:spLocks noGrp="1"/>
          </p:cNvSpPr>
          <p:nvPr>
            <p:ph type="body" idx="7"/>
          </p:nvPr>
        </p:nvSpPr>
        <p:spPr>
          <a:xfrm>
            <a:off x="368681" y="3358024"/>
            <a:ext cx="340086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109"/>
          <p:cNvSpPr txBox="1">
            <a:spLocks noGrp="1"/>
          </p:cNvSpPr>
          <p:nvPr>
            <p:ph type="body" idx="8"/>
          </p:nvPr>
        </p:nvSpPr>
        <p:spPr>
          <a:xfrm>
            <a:off x="374818" y="3680307"/>
            <a:ext cx="308377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109"/>
          <p:cNvSpPr txBox="1">
            <a:spLocks noGrp="1"/>
          </p:cNvSpPr>
          <p:nvPr>
            <p:ph type="body" idx="9"/>
          </p:nvPr>
        </p:nvSpPr>
        <p:spPr>
          <a:xfrm>
            <a:off x="368681" y="4007350"/>
            <a:ext cx="234635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109"/>
          <p:cNvSpPr txBox="1">
            <a:spLocks noGrp="1"/>
          </p:cNvSpPr>
          <p:nvPr>
            <p:ph type="body" idx="13"/>
          </p:nvPr>
        </p:nvSpPr>
        <p:spPr>
          <a:xfrm>
            <a:off x="5163207" y="1335087"/>
            <a:ext cx="3466443" cy="368622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109"/>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02772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8523848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50668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9664869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68242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5141321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847123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1391283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606144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2093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57"/>
        <p:cNvGrpSpPr/>
        <p:nvPr/>
      </p:nvGrpSpPr>
      <p:grpSpPr>
        <a:xfrm>
          <a:off x="0" y="0"/>
          <a:ext cx="0" cy="0"/>
          <a:chOff x="0" y="0"/>
          <a:chExt cx="0" cy="0"/>
        </a:xfrm>
      </p:grpSpPr>
      <p:sp>
        <p:nvSpPr>
          <p:cNvPr id="58" name="Google Shape;58;p11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1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0" name="Google Shape;60;p110"/>
          <p:cNvSpPr txBox="1">
            <a:spLocks noGrp="1"/>
          </p:cNvSpPr>
          <p:nvPr>
            <p:ph type="body" idx="1"/>
          </p:nvPr>
        </p:nvSpPr>
        <p:spPr>
          <a:xfrm rot="-2700000">
            <a:off x="277536" y="274558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110"/>
          <p:cNvSpPr txBox="1">
            <a:spLocks noGrp="1"/>
          </p:cNvSpPr>
          <p:nvPr>
            <p:ph type="body" idx="2"/>
          </p:nvPr>
        </p:nvSpPr>
        <p:spPr>
          <a:xfrm rot="-2700000">
            <a:off x="729853" y="262000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110"/>
          <p:cNvSpPr txBox="1">
            <a:spLocks noGrp="1"/>
          </p:cNvSpPr>
          <p:nvPr>
            <p:ph type="body" idx="3"/>
          </p:nvPr>
        </p:nvSpPr>
        <p:spPr>
          <a:xfrm rot="-2700000">
            <a:off x="962296" y="271510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110"/>
          <p:cNvSpPr txBox="1">
            <a:spLocks noGrp="1"/>
          </p:cNvSpPr>
          <p:nvPr>
            <p:ph type="body" idx="4"/>
          </p:nvPr>
        </p:nvSpPr>
        <p:spPr>
          <a:xfrm rot="-2700000">
            <a:off x="975623" y="302843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110"/>
          <p:cNvSpPr txBox="1">
            <a:spLocks noGrp="1"/>
          </p:cNvSpPr>
          <p:nvPr>
            <p:ph type="body" idx="5"/>
          </p:nvPr>
        </p:nvSpPr>
        <p:spPr>
          <a:xfrm rot="-2700000">
            <a:off x="1505813" y="282757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10"/>
          <p:cNvSpPr txBox="1">
            <a:spLocks noGrp="1"/>
          </p:cNvSpPr>
          <p:nvPr>
            <p:ph type="body" idx="6"/>
          </p:nvPr>
        </p:nvSpPr>
        <p:spPr>
          <a:xfrm rot="-2700000">
            <a:off x="1621631" y="303849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110"/>
          <p:cNvSpPr txBox="1">
            <a:spLocks noGrp="1"/>
          </p:cNvSpPr>
          <p:nvPr>
            <p:ph type="body" idx="7"/>
          </p:nvPr>
        </p:nvSpPr>
        <p:spPr>
          <a:xfrm rot="-2700000">
            <a:off x="2080848" y="290681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110"/>
          <p:cNvSpPr txBox="1">
            <a:spLocks noGrp="1"/>
          </p:cNvSpPr>
          <p:nvPr>
            <p:ph type="body" idx="8"/>
          </p:nvPr>
        </p:nvSpPr>
        <p:spPr>
          <a:xfrm rot="-2700000">
            <a:off x="2117335" y="3198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110"/>
          <p:cNvSpPr txBox="1">
            <a:spLocks noGrp="1"/>
          </p:cNvSpPr>
          <p:nvPr>
            <p:ph type="body" idx="9"/>
          </p:nvPr>
        </p:nvSpPr>
        <p:spPr>
          <a:xfrm rot="-2700000">
            <a:off x="2706909" y="293455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10"/>
          <p:cNvSpPr txBox="1">
            <a:spLocks noGrp="1"/>
          </p:cNvSpPr>
          <p:nvPr>
            <p:ph type="body" idx="13"/>
          </p:nvPr>
        </p:nvSpPr>
        <p:spPr>
          <a:xfrm rot="-2700000">
            <a:off x="3161778" y="280898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10"/>
          <p:cNvSpPr txBox="1">
            <a:spLocks noGrp="1"/>
          </p:cNvSpPr>
          <p:nvPr>
            <p:ph type="body" idx="14"/>
          </p:nvPr>
        </p:nvSpPr>
        <p:spPr>
          <a:xfrm rot="-2700000">
            <a:off x="3243154" y="305769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0"/>
          <p:cNvSpPr txBox="1">
            <a:spLocks noGrp="1"/>
          </p:cNvSpPr>
          <p:nvPr>
            <p:ph type="body" idx="15"/>
          </p:nvPr>
        </p:nvSpPr>
        <p:spPr>
          <a:xfrm rot="-2700000">
            <a:off x="3580199" y="304916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0"/>
          <p:cNvSpPr txBox="1">
            <a:spLocks noGrp="1"/>
          </p:cNvSpPr>
          <p:nvPr>
            <p:ph type="body" idx="16"/>
          </p:nvPr>
        </p:nvSpPr>
        <p:spPr>
          <a:xfrm rot="-2700000">
            <a:off x="4213661"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 name="Google Shape;73;p110"/>
          <p:cNvSpPr txBox="1">
            <a:spLocks noGrp="1"/>
          </p:cNvSpPr>
          <p:nvPr>
            <p:ph type="body" idx="17"/>
          </p:nvPr>
        </p:nvSpPr>
        <p:spPr>
          <a:xfrm rot="-2700000">
            <a:off x="4651532" y="263585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10"/>
          <p:cNvSpPr txBox="1">
            <a:spLocks noGrp="1"/>
          </p:cNvSpPr>
          <p:nvPr>
            <p:ph type="body" idx="18"/>
          </p:nvPr>
        </p:nvSpPr>
        <p:spPr>
          <a:xfrm rot="-2700000">
            <a:off x="4996257" y="262030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0"/>
          <p:cNvSpPr txBox="1">
            <a:spLocks noGrp="1"/>
          </p:cNvSpPr>
          <p:nvPr>
            <p:ph type="body" idx="19"/>
          </p:nvPr>
        </p:nvSpPr>
        <p:spPr>
          <a:xfrm rot="-2700000">
            <a:off x="5200247"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10"/>
          <p:cNvSpPr txBox="1">
            <a:spLocks noGrp="1"/>
          </p:cNvSpPr>
          <p:nvPr>
            <p:ph type="body" idx="20"/>
          </p:nvPr>
        </p:nvSpPr>
        <p:spPr>
          <a:xfrm rot="-2700000">
            <a:off x="5613650" y="266358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10"/>
          <p:cNvSpPr txBox="1">
            <a:spLocks noGrp="1"/>
          </p:cNvSpPr>
          <p:nvPr>
            <p:ph type="body" idx="21"/>
          </p:nvPr>
        </p:nvSpPr>
        <p:spPr>
          <a:xfrm rot="-2700000">
            <a:off x="6070730" y="253801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10"/>
          <p:cNvSpPr txBox="1">
            <a:spLocks noGrp="1"/>
          </p:cNvSpPr>
          <p:nvPr>
            <p:ph type="body" idx="22"/>
          </p:nvPr>
        </p:nvSpPr>
        <p:spPr>
          <a:xfrm rot="-2700000">
            <a:off x="6305725" y="263310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10"/>
          <p:cNvSpPr txBox="1">
            <a:spLocks noGrp="1"/>
          </p:cNvSpPr>
          <p:nvPr>
            <p:ph type="body" idx="23"/>
          </p:nvPr>
        </p:nvSpPr>
        <p:spPr>
          <a:xfrm rot="-2700000">
            <a:off x="6285028" y="298302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10"/>
          <p:cNvSpPr txBox="1">
            <a:spLocks noGrp="1"/>
          </p:cNvSpPr>
          <p:nvPr>
            <p:ph type="body" idx="24"/>
          </p:nvPr>
        </p:nvSpPr>
        <p:spPr>
          <a:xfrm rot="-2700000">
            <a:off x="6727510" y="286993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10"/>
          <p:cNvSpPr txBox="1">
            <a:spLocks noGrp="1"/>
          </p:cNvSpPr>
          <p:nvPr>
            <p:ph type="body" idx="25"/>
          </p:nvPr>
        </p:nvSpPr>
        <p:spPr>
          <a:xfrm rot="-2700000">
            <a:off x="7182379"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10"/>
          <p:cNvSpPr txBox="1">
            <a:spLocks noGrp="1"/>
          </p:cNvSpPr>
          <p:nvPr>
            <p:ph type="body" idx="26"/>
          </p:nvPr>
        </p:nvSpPr>
        <p:spPr>
          <a:xfrm rot="-2700000">
            <a:off x="-1295110" y="2671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10"/>
          <p:cNvSpPr txBox="1">
            <a:spLocks noGrp="1"/>
          </p:cNvSpPr>
          <p:nvPr>
            <p:ph type="body" idx="27"/>
          </p:nvPr>
        </p:nvSpPr>
        <p:spPr>
          <a:xfrm rot="-2700000">
            <a:off x="-1060115" y="276630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10"/>
          <p:cNvSpPr txBox="1">
            <a:spLocks noGrp="1"/>
          </p:cNvSpPr>
          <p:nvPr>
            <p:ph type="body" idx="28"/>
          </p:nvPr>
        </p:nvSpPr>
        <p:spPr>
          <a:xfrm rot="-2700000">
            <a:off x="-649215" y="268462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10"/>
          <p:cNvSpPr txBox="1">
            <a:spLocks noGrp="1"/>
          </p:cNvSpPr>
          <p:nvPr>
            <p:ph type="body" idx="29"/>
          </p:nvPr>
        </p:nvSpPr>
        <p:spPr>
          <a:xfrm rot="-2700000">
            <a:off x="-638330" y="300313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10"/>
          <p:cNvSpPr txBox="1">
            <a:spLocks noGrp="1"/>
          </p:cNvSpPr>
          <p:nvPr>
            <p:ph type="body" idx="30"/>
          </p:nvPr>
        </p:nvSpPr>
        <p:spPr>
          <a:xfrm rot="-2700000">
            <a:off x="-183461" y="287877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10"/>
          <p:cNvSpPr txBox="1">
            <a:spLocks noGrp="1"/>
          </p:cNvSpPr>
          <p:nvPr>
            <p:ph type="body" idx="31"/>
          </p:nvPr>
        </p:nvSpPr>
        <p:spPr>
          <a:xfrm rot="-2700000">
            <a:off x="7686162" y="257367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10"/>
          <p:cNvSpPr txBox="1">
            <a:spLocks noGrp="1"/>
          </p:cNvSpPr>
          <p:nvPr>
            <p:ph type="body" idx="32"/>
          </p:nvPr>
        </p:nvSpPr>
        <p:spPr>
          <a:xfrm rot="-2700000">
            <a:off x="7767538" y="282239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10"/>
          <p:cNvSpPr txBox="1">
            <a:spLocks noGrp="1"/>
          </p:cNvSpPr>
          <p:nvPr>
            <p:ph type="body" idx="33"/>
          </p:nvPr>
        </p:nvSpPr>
        <p:spPr>
          <a:xfrm rot="-2700000">
            <a:off x="8104583" y="281386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10"/>
          <p:cNvSpPr txBox="1">
            <a:spLocks noGrp="1"/>
          </p:cNvSpPr>
          <p:nvPr>
            <p:ph type="body" idx="34"/>
          </p:nvPr>
        </p:nvSpPr>
        <p:spPr>
          <a:xfrm rot="-2700000">
            <a:off x="8738045" y="251027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10"/>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80392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915752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078530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91929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1555905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0504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992854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0850125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1456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976485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92"/>
        <p:cNvGrpSpPr/>
        <p:nvPr/>
      </p:nvGrpSpPr>
      <p:grpSpPr>
        <a:xfrm>
          <a:off x="0" y="0"/>
          <a:ext cx="0" cy="0"/>
          <a:chOff x="0" y="0"/>
          <a:chExt cx="0" cy="0"/>
        </a:xfrm>
      </p:grpSpPr>
      <p:sp>
        <p:nvSpPr>
          <p:cNvPr id="93" name="Google Shape;93;p111"/>
          <p:cNvSpPr txBox="1">
            <a:spLocks noGrp="1"/>
          </p:cNvSpPr>
          <p:nvPr>
            <p:ph type="body" idx="1"/>
          </p:nvPr>
        </p:nvSpPr>
        <p:spPr>
          <a:xfrm>
            <a:off x="360994" y="1775942"/>
            <a:ext cx="2124109" cy="280344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344447"/>
              </a:buClr>
              <a:buSzPts val="1400"/>
              <a:buNone/>
              <a:defRPr sz="1400">
                <a:solidFill>
                  <a:srgbClr val="344447"/>
                </a:solidFill>
              </a:defRPr>
            </a:lvl1pPr>
            <a:lvl2pPr marL="914400" lvl="1" indent="-228600" algn="l">
              <a:spcBef>
                <a:spcPts val="280"/>
              </a:spcBef>
              <a:spcAft>
                <a:spcPts val="0"/>
              </a:spcAft>
              <a:buClr>
                <a:srgbClr val="344447"/>
              </a:buClr>
              <a:buSzPts val="1400"/>
              <a:buNone/>
              <a:defRPr sz="1400">
                <a:solidFill>
                  <a:srgbClr val="344447"/>
                </a:solidFill>
              </a:defRPr>
            </a:lvl2pPr>
            <a:lvl3pPr marL="1371600" lvl="2" indent="-228600" algn="l">
              <a:spcBef>
                <a:spcPts val="280"/>
              </a:spcBef>
              <a:spcAft>
                <a:spcPts val="0"/>
              </a:spcAft>
              <a:buClr>
                <a:srgbClr val="344447"/>
              </a:buClr>
              <a:buSzPts val="1400"/>
              <a:buNone/>
              <a:defRPr sz="1400">
                <a:solidFill>
                  <a:srgbClr val="344447"/>
                </a:solidFill>
              </a:defRPr>
            </a:lvl3pPr>
            <a:lvl4pPr marL="1828800" lvl="3" indent="-228600" algn="l">
              <a:spcBef>
                <a:spcPts val="280"/>
              </a:spcBef>
              <a:spcAft>
                <a:spcPts val="0"/>
              </a:spcAft>
              <a:buClr>
                <a:srgbClr val="344447"/>
              </a:buClr>
              <a:buSzPts val="1400"/>
              <a:buNone/>
              <a:defRPr sz="1400">
                <a:solidFill>
                  <a:srgbClr val="344447"/>
                </a:solidFill>
              </a:defRPr>
            </a:lvl4pPr>
            <a:lvl5pPr marL="2286000" lvl="4" indent="-228600" algn="l">
              <a:spcBef>
                <a:spcPts val="280"/>
              </a:spcBef>
              <a:spcAft>
                <a:spcPts val="0"/>
              </a:spcAft>
              <a:buClr>
                <a:srgbClr val="344447"/>
              </a:buClr>
              <a:buSzPts val="1400"/>
              <a:buNone/>
              <a:defRPr sz="1400">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1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95" name="Google Shape;95;p111"/>
          <p:cNvPicPr preferRelativeResize="0"/>
          <p:nvPr/>
        </p:nvPicPr>
        <p:blipFill rotWithShape="1">
          <a:blip r:embed="rId2">
            <a:alphaModFix/>
          </a:blip>
          <a:srcRect/>
          <a:stretch/>
        </p:blipFill>
        <p:spPr>
          <a:xfrm>
            <a:off x="2941934" y="598161"/>
            <a:ext cx="6003583" cy="4404717"/>
          </a:xfrm>
          <a:prstGeom prst="rect">
            <a:avLst/>
          </a:prstGeom>
          <a:noFill/>
          <a:ln>
            <a:noFill/>
          </a:ln>
        </p:spPr>
      </p:pic>
      <p:sp>
        <p:nvSpPr>
          <p:cNvPr id="96" name="Google Shape;96;p111"/>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Google Shape;97;p111"/>
          <p:cNvSpPr txBox="1">
            <a:spLocks noGrp="1"/>
          </p:cNvSpPr>
          <p:nvPr>
            <p:ph type="body" idx="3"/>
          </p:nvPr>
        </p:nvSpPr>
        <p:spPr>
          <a:xfrm>
            <a:off x="472560" y="1511301"/>
            <a:ext cx="2162690" cy="236384"/>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11"/>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11"/>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60979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100"/>
        <p:cNvGrpSpPr/>
        <p:nvPr/>
      </p:nvGrpSpPr>
      <p:grpSpPr>
        <a:xfrm>
          <a:off x="0" y="0"/>
          <a:ext cx="0" cy="0"/>
          <a:chOff x="0" y="0"/>
          <a:chExt cx="0" cy="0"/>
        </a:xfrm>
      </p:grpSpPr>
      <p:sp>
        <p:nvSpPr>
          <p:cNvPr id="101" name="Google Shape;101;p11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102" name="Google Shape;102;p112"/>
          <p:cNvPicPr preferRelativeResize="0"/>
          <p:nvPr/>
        </p:nvPicPr>
        <p:blipFill rotWithShape="1">
          <a:blip r:embed="rId2">
            <a:alphaModFix/>
          </a:blip>
          <a:srcRect/>
          <a:stretch/>
        </p:blipFill>
        <p:spPr>
          <a:xfrm>
            <a:off x="1713668" y="857087"/>
            <a:ext cx="5753148" cy="4410000"/>
          </a:xfrm>
          <a:prstGeom prst="rect">
            <a:avLst/>
          </a:prstGeom>
          <a:noFill/>
          <a:ln>
            <a:noFill/>
          </a:ln>
        </p:spPr>
      </p:pic>
      <p:sp>
        <p:nvSpPr>
          <p:cNvPr id="103" name="Google Shape;103;p112"/>
          <p:cNvSpPr>
            <a:spLocks noGrp="1"/>
          </p:cNvSpPr>
          <p:nvPr>
            <p:ph type="pic" idx="2"/>
          </p:nvPr>
        </p:nvSpPr>
        <p:spPr>
          <a:xfrm>
            <a:off x="1844969" y="1274541"/>
            <a:ext cx="5398217" cy="3890809"/>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Google Shape;104;p112"/>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1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image" Target="../media/image2.png"/><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1.jpg"/><Relationship Id="rId20" Type="http://schemas.openxmlformats.org/officeDocument/2006/relationships/slideLayout" Target="../slideLayouts/slideLayout56.xml"/><Relationship Id="rId41"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8">
            <a:alphaModFix/>
          </a:blip>
          <a:stretch>
            <a:fillRect/>
          </a:stretch>
        </a:blipFill>
        <a:effectLst/>
      </p:bgPr>
    </p:bg>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3"/>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03"/>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4" name="Google Shape;14;p103" descr="logotip.png"/>
          <p:cNvPicPr preferRelativeResize="0"/>
          <p:nvPr/>
        </p:nvPicPr>
        <p:blipFill rotWithShape="1">
          <a:blip r:embed="rId39">
            <a:alphaModFix/>
          </a:blip>
          <a:srcRect/>
          <a:stretch/>
        </p:blipFill>
        <p:spPr>
          <a:xfrm>
            <a:off x="8224565" y="5122146"/>
            <a:ext cx="880955" cy="400434"/>
          </a:xfrm>
          <a:prstGeom prst="rect">
            <a:avLst/>
          </a:prstGeom>
          <a:noFill/>
          <a:ln>
            <a:noFill/>
          </a:ln>
        </p:spPr>
      </p:pic>
      <p:sp>
        <p:nvSpPr>
          <p:cNvPr id="15" name="Google Shape;15;p103"/>
          <p:cNvSpPr txBox="1"/>
          <p:nvPr/>
        </p:nvSpPr>
        <p:spPr>
          <a:xfrm>
            <a:off x="8255898" y="5512108"/>
            <a:ext cx="1161143"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6" name="Google Shape;16;p10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6"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6">
            <a:alphaModFix/>
          </a:blip>
          <a:stretch>
            <a:fillRect/>
          </a:stretch>
        </a:blipFill>
        <a:effectLst/>
      </p:bgPr>
    </p:bg>
    <p:spTree>
      <p:nvGrpSpPr>
        <p:cNvPr id="1" name="Shape 123"/>
        <p:cNvGrpSpPr/>
        <p:nvPr/>
      </p:nvGrpSpPr>
      <p:grpSpPr>
        <a:xfrm>
          <a:off x="0" y="0"/>
          <a:ext cx="0" cy="0"/>
          <a:chOff x="0" y="0"/>
          <a:chExt cx="0" cy="0"/>
        </a:xfrm>
      </p:grpSpPr>
      <p:sp>
        <p:nvSpPr>
          <p:cNvPr id="124" name="Google Shape;124;g94c9480fe8_1_939"/>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5" name="Google Shape;125;g94c9480fe8_1_939"/>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g94c9480fe8_1_93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g94c9480fe8_1_93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28" name="Google Shape;128;g94c9480fe8_1_939" descr="logotip.png"/>
          <p:cNvPicPr preferRelativeResize="0"/>
          <p:nvPr/>
        </p:nvPicPr>
        <p:blipFill rotWithShape="1">
          <a:blip r:embed="rId47">
            <a:alphaModFix/>
          </a:blip>
          <a:srcRect/>
          <a:stretch/>
        </p:blipFill>
        <p:spPr>
          <a:xfrm>
            <a:off x="8224565" y="5122146"/>
            <a:ext cx="880955" cy="400434"/>
          </a:xfrm>
          <a:prstGeom prst="rect">
            <a:avLst/>
          </a:prstGeom>
          <a:noFill/>
          <a:ln>
            <a:noFill/>
          </a:ln>
        </p:spPr>
      </p:pic>
      <p:sp>
        <p:nvSpPr>
          <p:cNvPr id="129" name="Google Shape;129;g94c9480fe8_1_939"/>
          <p:cNvSpPr txBox="1"/>
          <p:nvPr/>
        </p:nvSpPr>
        <p:spPr>
          <a:xfrm>
            <a:off x="8255898" y="5512108"/>
            <a:ext cx="11610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30" name="Google Shape;130;g94c9480fe8_1_939"/>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jpg"/><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3" Type="http://schemas.openxmlformats.org/officeDocument/2006/relationships/hyperlink" Target="https://get.k3s.io/" TargetMode="External"/><Relationship Id="rId2" Type="http://schemas.openxmlformats.org/officeDocument/2006/relationships/notesSlide" Target="../notesSlides/notesSlide74.xml"/><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5.jpg"/><Relationship Id="rId4" Type="http://schemas.openxmlformats.org/officeDocument/2006/relationships/image" Target="../media/image34.jpg"/></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1.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6.xml"/><Relationship Id="rId1" Type="http://schemas.openxmlformats.org/officeDocument/2006/relationships/slideLayout" Target="../slideLayouts/slideLayout72.xml"/><Relationship Id="rId4" Type="http://schemas.openxmlformats.org/officeDocument/2006/relationships/image" Target="../media/image103.png"/></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8.xml"/><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0.xml"/><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3" Type="http://schemas.openxmlformats.org/officeDocument/2006/relationships/hyperlink" Target="https://kubernetes.io/docs/concepts/workloads/controllers/replicationcontroller/" TargetMode="External"/><Relationship Id="rId2" Type="http://schemas.openxmlformats.org/officeDocument/2006/relationships/notesSlide" Target="../notesSlides/notesSlide84.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5.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39.xml"/><Relationship Id="rId4" Type="http://schemas.openxmlformats.org/officeDocument/2006/relationships/hyperlink" Target="https://kubernetes.io/docs/concepts/workloads/controllers/replicaset/"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77.xml"/><Relationship Id="rId4" Type="http://schemas.openxmlformats.org/officeDocument/2006/relationships/image" Target="../media/image112.png"/></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8.xml"/><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9.xml"/></Relationships>
</file>

<file path=ppt/slides/_rels/slide1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0.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9.xml"/></Relationships>
</file>

<file path=ppt/slides/_rels/slide1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39.xml"/></Relationships>
</file>

<file path=ppt/slides/_rels/slide1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5.xml"/><Relationship Id="rId1" Type="http://schemas.openxmlformats.org/officeDocument/2006/relationships/slideLayout" Target="../slideLayouts/slideLayout39.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6.xml"/><Relationship Id="rId1" Type="http://schemas.openxmlformats.org/officeDocument/2006/relationships/slideLayout" Target="../slideLayouts/slideLayout39.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7.xml"/><Relationship Id="rId1" Type="http://schemas.openxmlformats.org/officeDocument/2006/relationships/slideLayout" Target="../slideLayouts/slideLayout39.xml"/></Relationships>
</file>

<file path=ppt/slides/_rels/slide136.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2" Type="http://schemas.openxmlformats.org/officeDocument/2006/relationships/notesSlide" Target="../notesSlides/notesSlide98.xml"/><Relationship Id="rId1" Type="http://schemas.openxmlformats.org/officeDocument/2006/relationships/slideLayout" Target="../slideLayouts/slideLayout39.xml"/><Relationship Id="rId5" Type="http://schemas.openxmlformats.org/officeDocument/2006/relationships/image" Target="../media/image124.png"/><Relationship Id="rId4" Type="http://schemas.openxmlformats.org/officeDocument/2006/relationships/image" Target="../media/image12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leon11s/docker-k8s-public.git" TargetMode="Externa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notesSlide" Target="../notesSlides/notesSlide105.xml"/><Relationship Id="rId1" Type="http://schemas.openxmlformats.org/officeDocument/2006/relationships/slideLayout" Target="../slideLayouts/slideLayout39.xml"/></Relationships>
</file>

<file path=ppt/slides/_rels/slide1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39.xml"/><Relationship Id="rId4" Type="http://schemas.openxmlformats.org/officeDocument/2006/relationships/image" Target="../media/image131.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9.xml"/></Relationships>
</file>

<file path=ppt/slides/_rels/slide1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8.xml"/><Relationship Id="rId1" Type="http://schemas.openxmlformats.org/officeDocument/2006/relationships/slideLayout" Target="../slideLayouts/slideLayout39.xml"/></Relationships>
</file>

<file path=ppt/slides/_rels/slide1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9.xml"/><Relationship Id="rId1" Type="http://schemas.openxmlformats.org/officeDocument/2006/relationships/slideLayout" Target="../slideLayouts/slideLayout39.xml"/></Relationships>
</file>

<file path=ppt/slides/_rels/slide1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0.xml"/><Relationship Id="rId1" Type="http://schemas.openxmlformats.org/officeDocument/2006/relationships/slideLayout" Target="../slideLayouts/slideLayout39.xml"/></Relationships>
</file>

<file path=ppt/slides/_rels/slide1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1.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hyperlink" Target="https://kubernetes.io/docs/concepts/configuration/configmap/" TargetMode="External"/><Relationship Id="rId2" Type="http://schemas.openxmlformats.org/officeDocument/2006/relationships/notesSlide" Target="../notesSlides/notesSlide112.xml"/><Relationship Id="rId1" Type="http://schemas.openxmlformats.org/officeDocument/2006/relationships/slideLayout" Target="../slideLayouts/slideLayout39.xml"/><Relationship Id="rId5" Type="http://schemas.openxmlformats.org/officeDocument/2006/relationships/image" Target="../media/image137.png"/><Relationship Id="rId4" Type="http://schemas.openxmlformats.org/officeDocument/2006/relationships/image" Target="../media/image136.png"/></Relationships>
</file>

<file path=ppt/slides/_rels/slide151.xml.rels><?xml version="1.0" encoding="UTF-8" standalone="yes"?>
<Relationships xmlns="http://schemas.openxmlformats.org/package/2006/relationships"><Relationship Id="rId3" Type="http://schemas.openxmlformats.org/officeDocument/2006/relationships/hyperlink" Target="https://kubernetes.io/docs/concepts/configuration/secret/" TargetMode="External"/><Relationship Id="rId2" Type="http://schemas.openxmlformats.org/officeDocument/2006/relationships/notesSlide" Target="../notesSlides/notesSlide113.xml"/><Relationship Id="rId1" Type="http://schemas.openxmlformats.org/officeDocument/2006/relationships/slideLayout" Target="../slideLayouts/slideLayout39.xml"/><Relationship Id="rId4" Type="http://schemas.openxmlformats.org/officeDocument/2006/relationships/hyperlink" Target="https://kubernetes.io/docs/concepts/configuration/secret/#risks"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4.xml"/><Relationship Id="rId1" Type="http://schemas.openxmlformats.org/officeDocument/2006/relationships/slideLayout" Target="../slideLayouts/slideLayout39.xml"/></Relationships>
</file>

<file path=ppt/slides/_rels/slide153.xml.rels><?xml version="1.0" encoding="UTF-8" standalone="yes"?>
<Relationships xmlns="http://schemas.openxmlformats.org/package/2006/relationships"><Relationship Id="rId3" Type="http://schemas.openxmlformats.org/officeDocument/2006/relationships/hyperlink" Target="https://kubernetes.io/docs/concepts/workloads/controllers/job/" TargetMode="External"/><Relationship Id="rId2" Type="http://schemas.openxmlformats.org/officeDocument/2006/relationships/notesSlide" Target="../notesSlides/notesSlide115.xml"/><Relationship Id="rId1" Type="http://schemas.openxmlformats.org/officeDocument/2006/relationships/slideLayout" Target="../slideLayouts/slideLayout39.xml"/><Relationship Id="rId4" Type="http://schemas.openxmlformats.org/officeDocument/2006/relationships/image" Target="../media/image139.png"/></Relationships>
</file>

<file path=ppt/slides/_rels/slide154.xml.rels><?xml version="1.0" encoding="UTF-8" standalone="yes"?>
<Relationships xmlns="http://schemas.openxmlformats.org/package/2006/relationships"><Relationship Id="rId3" Type="http://schemas.openxmlformats.org/officeDocument/2006/relationships/hyperlink" Target="https://kubernetes.io/docs/tasks/access-application-cluster/web-ui-dashboard/" TargetMode="External"/><Relationship Id="rId2" Type="http://schemas.openxmlformats.org/officeDocument/2006/relationships/notesSlide" Target="../notesSlides/notesSlide116.xml"/><Relationship Id="rId1" Type="http://schemas.openxmlformats.org/officeDocument/2006/relationships/slideLayout" Target="../slideLayouts/slideLayout3.xml"/><Relationship Id="rId5" Type="http://schemas.openxmlformats.org/officeDocument/2006/relationships/hyperlink" Target="https://unofficial-kubernetes.readthedocs.io/en/latest/user-guide/kubectl-cheatsheet/" TargetMode="External"/><Relationship Id="rId4" Type="http://schemas.openxmlformats.org/officeDocument/2006/relationships/hyperlink" Target="https://kubernetes.io/docs/tasks/access-application-cluster/connecting-frontend-backend/"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mailto:andrej.kos@ltfe.org" TargetMode="External"/><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hyperlink" Target="http://www.ltfe.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hyperlink" Target="https://martinfowler.com/bliki/MonolithFirst.html"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docs.docker.com/engine/install/linux-postinstal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storage/"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docker.com/engine/reference/builder/"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docker.com/develop/develop-images/multistage-build/"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pythonspeed.com/articles/alpine-docker-python/"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veggiemonk/awesome-docker"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hyperlink" Target="https://docs.docker.com/develop/" TargetMode="External"/><Relationship Id="rId4" Type="http://schemas.openxmlformats.org/officeDocument/2006/relationships/hyperlink" Target="https://pythonspeed.com/docker/"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kubernetes.io/" TargetMode="External"/><Relationship Id="rId1" Type="http://schemas.openxmlformats.org/officeDocument/2006/relationships/slideLayout" Target="../slideLayouts/slideLayout33.xml"/><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36.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74.xml"/><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3.xml"/><Relationship Id="rId1" Type="http://schemas.openxmlformats.org/officeDocument/2006/relationships/slideLayout" Target="../slideLayouts/slideLayout75.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hyperlink" Target="http://www.ict-academy.eu/" TargetMode="External"/><Relationship Id="rId7" Type="http://schemas.openxmlformats.org/officeDocument/2006/relationships/hyperlink" Target="http://www.maker.si/" TargetMode="External"/><Relationship Id="rId12"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9.jpg"/><Relationship Id="rId5" Type="http://schemas.openxmlformats.org/officeDocument/2006/relationships/hyperlink" Target="http://www.e-cho.org/" TargetMode="Externa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hyperlink" Target="http://www.openlab.si/"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2" Type="http://schemas.openxmlformats.org/officeDocument/2006/relationships/hyperlink" Target="https://kubernetes.io/docs/concepts/architecture/nodes/" TargetMode="Externa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5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gif"/></Relationships>
</file>

<file path=ppt/slides/_rels/slide90.xml.rels><?xml version="1.0" encoding="UTF-8" standalone="yes"?>
<Relationships xmlns="http://schemas.openxmlformats.org/package/2006/relationships"><Relationship Id="rId2" Type="http://schemas.openxmlformats.org/officeDocument/2006/relationships/hyperlink" Target="https://kubernetes.io/docs/reference/glossary/?all=true#term-control-plane" TargetMode="External"/><Relationship Id="rId1" Type="http://schemas.openxmlformats.org/officeDocument/2006/relationships/slideLayout" Target="../slideLayouts/slideLayout6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65.xml"/></Relationships>
</file>

<file path=ppt/slides/_rels/slide95.xml.rels><?xml version="1.0" encoding="UTF-8" standalone="yes"?>
<Relationships xmlns="http://schemas.openxmlformats.org/package/2006/relationships"><Relationship Id="rId3" Type="http://schemas.openxmlformats.org/officeDocument/2006/relationships/hyperlink" Target="https://kubernetes.io/docs/setup/production-environment/container-runtimes" TargetMode="External"/><Relationship Id="rId2" Type="http://schemas.openxmlformats.org/officeDocument/2006/relationships/notesSlide" Target="../notesSlides/notesSlide70.xml"/><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93.png"/><Relationship Id="rId4" Type="http://schemas.openxmlformats.org/officeDocument/2006/relationships/image" Target="../media/image92.jpeg"/></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4" name="Google Shape;134;p1"/>
          <p:cNvPicPr preferRelativeResize="0"/>
          <p:nvPr/>
        </p:nvPicPr>
        <p:blipFill rotWithShape="1">
          <a:blip r:embed="rId3">
            <a:alphaModFix/>
          </a:blip>
          <a:srcRect l="381" t="8946" r="-996" b="36429"/>
          <a:stretch/>
        </p:blipFill>
        <p:spPr>
          <a:xfrm>
            <a:off x="0" y="285691"/>
            <a:ext cx="9244940" cy="3103973"/>
          </a:xfrm>
          <a:prstGeom prst="rect">
            <a:avLst/>
          </a:prstGeom>
          <a:noFill/>
          <a:ln>
            <a:noFill/>
          </a:ln>
        </p:spPr>
      </p:pic>
      <p:grpSp>
        <p:nvGrpSpPr>
          <p:cNvPr id="135" name="Google Shape;135;p1"/>
          <p:cNvGrpSpPr/>
          <p:nvPr/>
        </p:nvGrpSpPr>
        <p:grpSpPr>
          <a:xfrm>
            <a:off x="-1" y="2521280"/>
            <a:ext cx="6875814" cy="1636562"/>
            <a:chOff x="-1" y="1727858"/>
            <a:chExt cx="9167752" cy="3411187"/>
          </a:xfrm>
        </p:grpSpPr>
        <p:sp>
          <p:nvSpPr>
            <p:cNvPr id="136" name="Google Shape;136;p1"/>
            <p:cNvSpPr/>
            <p:nvPr/>
          </p:nvSpPr>
          <p:spPr>
            <a:xfrm>
              <a:off x="-1" y="1727858"/>
              <a:ext cx="9167752" cy="3411187"/>
            </a:xfrm>
            <a:prstGeom prst="rect">
              <a:avLst/>
            </a:prstGeom>
            <a:solidFill>
              <a:srgbClr val="001B4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7" name="Google Shape;137;p1"/>
            <p:cNvSpPr/>
            <p:nvPr/>
          </p:nvSpPr>
          <p:spPr>
            <a:xfrm>
              <a:off x="-1" y="1727858"/>
              <a:ext cx="9167752" cy="65314"/>
            </a:xfrm>
            <a:prstGeom prst="rect">
              <a:avLst/>
            </a:prstGeom>
            <a:solidFill>
              <a:srgbClr val="7EB94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38" name="Google Shape;138;p1"/>
          <p:cNvSpPr txBox="1">
            <a:spLocks noGrp="1"/>
          </p:cNvSpPr>
          <p:nvPr>
            <p:ph type="ctrTitle"/>
          </p:nvPr>
        </p:nvSpPr>
        <p:spPr>
          <a:xfrm>
            <a:off x="319454" y="3121569"/>
            <a:ext cx="6158840" cy="702857"/>
          </a:xfrm>
          <a:prstGeom prst="rect">
            <a:avLst/>
          </a:prstGeom>
          <a:noFill/>
          <a:ln>
            <a:noFill/>
          </a:ln>
        </p:spPr>
        <p:txBody>
          <a:bodyPr spcFirstLastPara="1" wrap="square" lIns="91425" tIns="45700" rIns="91425" bIns="45700" anchor="b" anchorCtr="0">
            <a:noAutofit/>
          </a:bodyPr>
          <a:lstStyle/>
          <a:p>
            <a:pPr lvl="0" algn="l">
              <a:lnSpc>
                <a:spcPct val="83333"/>
              </a:lnSpc>
              <a:buClr>
                <a:schemeClr val="lt1"/>
              </a:buClr>
              <a:buSzPts val="3600"/>
            </a:pPr>
            <a:r>
              <a:rPr lang="en-US" sz="2800" dirty="0" err="1">
                <a:solidFill>
                  <a:schemeClr val="lt1"/>
                </a:solidFill>
                <a:latin typeface="Calibri"/>
                <a:ea typeface="Calibri"/>
                <a:cs typeface="Calibri"/>
                <a:sym typeface="Calibri"/>
              </a:rPr>
              <a:t>Praktična</a:t>
            </a:r>
            <a:r>
              <a:rPr lang="en-US" sz="2800" dirty="0">
                <a:solidFill>
                  <a:schemeClr val="lt1"/>
                </a:solidFill>
                <a:latin typeface="Calibri"/>
                <a:ea typeface="Calibri"/>
                <a:cs typeface="Calibri"/>
                <a:sym typeface="Calibri"/>
              </a:rPr>
              <a:t> </a:t>
            </a:r>
            <a:r>
              <a:rPr lang="en-US" sz="2800" dirty="0" err="1">
                <a:solidFill>
                  <a:schemeClr val="lt1"/>
                </a:solidFill>
                <a:latin typeface="Calibri"/>
                <a:ea typeface="Calibri"/>
                <a:cs typeface="Calibri"/>
                <a:sym typeface="Calibri"/>
              </a:rPr>
              <a:t>delavnica</a:t>
            </a:r>
            <a:r>
              <a:rPr lang="en-US" sz="2800" dirty="0">
                <a:solidFill>
                  <a:schemeClr val="lt1"/>
                </a:solidFill>
                <a:latin typeface="Calibri"/>
                <a:ea typeface="Calibri"/>
                <a:cs typeface="Calibri"/>
                <a:sym typeface="Calibri"/>
              </a:rPr>
              <a:t> Docker &amp; Kubernetes</a:t>
            </a:r>
            <a:endParaRPr lang="pl-PL" sz="2800" dirty="0">
              <a:solidFill>
                <a:schemeClr val="lt1"/>
              </a:solidFill>
              <a:latin typeface="Calibri"/>
              <a:ea typeface="Calibri"/>
              <a:cs typeface="Calibri"/>
              <a:sym typeface="Calibri"/>
            </a:endParaRPr>
          </a:p>
        </p:txBody>
      </p:sp>
      <p:sp>
        <p:nvSpPr>
          <p:cNvPr id="139" name="Google Shape;139;p1"/>
          <p:cNvSpPr txBox="1">
            <a:spLocks noGrp="1"/>
          </p:cNvSpPr>
          <p:nvPr>
            <p:ph type="subTitle" idx="1"/>
          </p:nvPr>
        </p:nvSpPr>
        <p:spPr>
          <a:xfrm>
            <a:off x="347352" y="3833234"/>
            <a:ext cx="1442701" cy="433821"/>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Clr>
                <a:srgbClr val="7EB944"/>
              </a:buClr>
              <a:buSzPts val="1350"/>
              <a:buNone/>
            </a:pPr>
            <a:r>
              <a:rPr lang="en-US" sz="1350" dirty="0" smtClean="0">
                <a:solidFill>
                  <a:srgbClr val="7EB944"/>
                </a:solidFill>
              </a:rPr>
              <a:t>September</a:t>
            </a:r>
            <a:r>
              <a:rPr lang="sl-SI" sz="1350" dirty="0" smtClean="0">
                <a:solidFill>
                  <a:srgbClr val="7EB944"/>
                </a:solidFill>
              </a:rPr>
              <a:t> </a:t>
            </a:r>
            <a:r>
              <a:rPr lang="sl-SI" sz="1350" dirty="0">
                <a:solidFill>
                  <a:srgbClr val="7EB944"/>
                </a:solidFill>
              </a:rPr>
              <a:t>2021</a:t>
            </a:r>
            <a:endParaRPr dirty="0"/>
          </a:p>
        </p:txBody>
      </p:sp>
      <p:sp>
        <p:nvSpPr>
          <p:cNvPr id="140" name="Google Shape;140;p1"/>
          <p:cNvSpPr txBox="1"/>
          <p:nvPr/>
        </p:nvSpPr>
        <p:spPr>
          <a:xfrm>
            <a:off x="500503" y="5037364"/>
            <a:ext cx="1345240"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sl-SI" sz="1050" b="0" i="0" u="none" strike="noStrike" kern="0" cap="none" spc="0" normalizeH="0" baseline="0" noProof="0">
                <a:ln>
                  <a:noFill/>
                </a:ln>
                <a:solidFill>
                  <a:srgbClr val="001B45"/>
                </a:solidFill>
                <a:effectLst/>
                <a:uLnTx/>
                <a:uFillTx/>
                <a:latin typeface="Calibri"/>
                <a:ea typeface="Calibri"/>
                <a:cs typeface="Calibri"/>
                <a:sym typeface="Calibri"/>
              </a:rPr>
              <a:t>www.ict-academy.eu</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41" name="Google Shape;141;p1"/>
          <p:cNvPicPr preferRelativeResize="0"/>
          <p:nvPr/>
        </p:nvPicPr>
        <p:blipFill rotWithShape="1">
          <a:blip r:embed="rId4">
            <a:alphaModFix/>
          </a:blip>
          <a:srcRect/>
          <a:stretch/>
        </p:blipFill>
        <p:spPr>
          <a:xfrm>
            <a:off x="7320589" y="3699041"/>
            <a:ext cx="1530046" cy="1512000"/>
          </a:xfrm>
          <a:prstGeom prst="rect">
            <a:avLst/>
          </a:prstGeom>
          <a:noFill/>
          <a:ln>
            <a:noFill/>
          </a:ln>
        </p:spPr>
      </p:pic>
      <p:pic>
        <p:nvPicPr>
          <p:cNvPr id="142" name="Google Shape;142;p1"/>
          <p:cNvPicPr preferRelativeResize="0"/>
          <p:nvPr/>
        </p:nvPicPr>
        <p:blipFill rotWithShape="1">
          <a:blip r:embed="rId5">
            <a:alphaModFix/>
          </a:blip>
          <a:srcRect/>
          <a:stretch/>
        </p:blipFill>
        <p:spPr>
          <a:xfrm>
            <a:off x="500503" y="2649705"/>
            <a:ext cx="1897084" cy="286673"/>
          </a:xfrm>
          <a:prstGeom prst="rect">
            <a:avLst/>
          </a:prstGeom>
          <a:noFill/>
          <a:ln>
            <a:noFill/>
          </a:ln>
        </p:spPr>
      </p:pic>
    </p:spTree>
    <p:extLst>
      <p:ext uri="{BB962C8B-B14F-4D97-AF65-F5344CB8AC3E}">
        <p14:creationId xmlns:p14="http://schemas.microsoft.com/office/powerpoint/2010/main" val="3354284817"/>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9"/>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www.ict-academy.eu</a:t>
            </a:r>
            <a:endParaRPr/>
          </a:p>
        </p:txBody>
      </p:sp>
      <p:sp>
        <p:nvSpPr>
          <p:cNvPr id="342" name="Google Shape;342;p9"/>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43" name="Google Shape;343;p9"/>
          <p:cNvPicPr preferRelativeResize="0"/>
          <p:nvPr/>
        </p:nvPicPr>
        <p:blipFill rotWithShape="1">
          <a:blip r:embed="rId3">
            <a:alphaModFix/>
          </a:blip>
          <a:srcRect/>
          <a:stretch/>
        </p:blipFill>
        <p:spPr>
          <a:xfrm>
            <a:off x="267039" y="988425"/>
            <a:ext cx="4390130" cy="4428305"/>
          </a:xfrm>
          <a:prstGeom prst="rect">
            <a:avLst/>
          </a:prstGeom>
          <a:noFill/>
          <a:ln>
            <a:noFill/>
          </a:ln>
        </p:spPr>
      </p:pic>
      <p:pic>
        <p:nvPicPr>
          <p:cNvPr id="344" name="Google Shape;344;p9"/>
          <p:cNvPicPr preferRelativeResize="0"/>
          <p:nvPr/>
        </p:nvPicPr>
        <p:blipFill rotWithShape="1">
          <a:blip r:embed="rId4">
            <a:alphaModFix/>
          </a:blip>
          <a:srcRect/>
          <a:stretch/>
        </p:blipFill>
        <p:spPr>
          <a:xfrm>
            <a:off x="4864020" y="988425"/>
            <a:ext cx="3617192" cy="1623590"/>
          </a:xfrm>
          <a:prstGeom prst="rect">
            <a:avLst/>
          </a:prstGeom>
          <a:noFill/>
          <a:ln>
            <a:noFill/>
          </a:ln>
        </p:spPr>
      </p:pic>
      <p:pic>
        <p:nvPicPr>
          <p:cNvPr id="345" name="Google Shape;345;p9"/>
          <p:cNvPicPr preferRelativeResize="0"/>
          <p:nvPr/>
        </p:nvPicPr>
        <p:blipFill rotWithShape="1">
          <a:blip r:embed="rId5">
            <a:alphaModFix/>
          </a:blip>
          <a:srcRect l="26501" t="5927" r="27821" b="6903"/>
          <a:stretch/>
        </p:blipFill>
        <p:spPr>
          <a:xfrm>
            <a:off x="5295094" y="2751934"/>
            <a:ext cx="2755044" cy="2664796"/>
          </a:xfrm>
          <a:prstGeom prst="rect">
            <a:avLst/>
          </a:prstGeom>
          <a:noFill/>
          <a:ln>
            <a:noFill/>
          </a:ln>
          <a:effectLst>
            <a:outerShdw dist="35921" dir="2700000" algn="ctr" rotWithShape="0">
              <a:schemeClr val="lt2"/>
            </a:outerShdw>
          </a:effectLst>
        </p:spPr>
      </p:pic>
      <p:sp>
        <p:nvSpPr>
          <p:cNvPr id="346" name="Google Shape;346;p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61615" y="460280"/>
            <a:ext cx="8229600" cy="711295"/>
          </a:xfrm>
        </p:spPr>
        <p:txBody>
          <a:bodyPr/>
          <a:lstStyle/>
          <a:p>
            <a:r>
              <a:rPr lang="en-US" dirty="0" smtClean="0"/>
              <a:t>Single-server </a:t>
            </a:r>
            <a:r>
              <a:rPr lang="en-US" dirty="0"/>
              <a:t>Setup with an Embedded DB</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100</a:t>
            </a:fld>
            <a:endParaRPr lang="en-SI"/>
          </a:p>
        </p:txBody>
      </p:sp>
      <p:sp>
        <p:nvSpPr>
          <p:cNvPr id="4" name="Označba mesta besedila 3"/>
          <p:cNvSpPr>
            <a:spLocks noGrp="1"/>
          </p:cNvSpPr>
          <p:nvPr>
            <p:ph type="body" idx="1"/>
          </p:nvPr>
        </p:nvSpPr>
        <p:spPr>
          <a:xfrm>
            <a:off x="362609" y="1171576"/>
            <a:ext cx="8118600" cy="3891524"/>
          </a:xfrm>
        </p:spPr>
        <p:txBody>
          <a:bodyPr/>
          <a:lstStyle/>
          <a:p>
            <a:r>
              <a:rPr lang="en-US" dirty="0"/>
              <a:t>A </a:t>
            </a:r>
            <a:r>
              <a:rPr lang="en-US" b="1" dirty="0"/>
              <a:t>server node </a:t>
            </a:r>
            <a:r>
              <a:rPr lang="en-US" dirty="0"/>
              <a:t>is defined as a machine (bare-metal or virtual) running the k3s server command. </a:t>
            </a:r>
            <a:endParaRPr lang="en-US" dirty="0" smtClean="0"/>
          </a:p>
          <a:p>
            <a:r>
              <a:rPr lang="en-US" dirty="0" smtClean="0"/>
              <a:t>A </a:t>
            </a:r>
            <a:r>
              <a:rPr lang="en-US" b="1" dirty="0"/>
              <a:t>worker node </a:t>
            </a:r>
            <a:r>
              <a:rPr lang="en-US" dirty="0"/>
              <a:t>is defined as a machine running the k3s agent command.</a:t>
            </a:r>
            <a:endParaRPr lang="en-US" dirty="0" smtClean="0"/>
          </a:p>
          <a:p>
            <a:r>
              <a:rPr lang="en-US" dirty="0" smtClean="0"/>
              <a:t>Cluster </a:t>
            </a:r>
            <a:r>
              <a:rPr lang="en-US" dirty="0"/>
              <a:t>that has a single-node K3s server with an </a:t>
            </a:r>
            <a:r>
              <a:rPr lang="en-US" b="1" dirty="0"/>
              <a:t>embedded SQLite </a:t>
            </a:r>
            <a:r>
              <a:rPr lang="en-US" b="1" dirty="0" smtClean="0"/>
              <a:t>database</a:t>
            </a:r>
          </a:p>
          <a:p>
            <a:r>
              <a:rPr lang="en-US" dirty="0"/>
              <a:t>E</a:t>
            </a:r>
            <a:r>
              <a:rPr lang="en-US" dirty="0" smtClean="0"/>
              <a:t>ach </a:t>
            </a:r>
            <a:r>
              <a:rPr lang="en-US" dirty="0"/>
              <a:t>agent node is registered to the same server node. </a:t>
            </a:r>
            <a:endParaRPr lang="en-US" dirty="0" smtClean="0"/>
          </a:p>
          <a:p>
            <a:r>
              <a:rPr lang="en-US" dirty="0" smtClean="0"/>
              <a:t>A </a:t>
            </a:r>
            <a:r>
              <a:rPr lang="en-US" dirty="0"/>
              <a:t>K3s user can manipulate Kubernetes resources by calling the K3s API on the server node.</a:t>
            </a:r>
          </a:p>
        </p:txBody>
      </p:sp>
    </p:spTree>
    <p:extLst>
      <p:ext uri="{BB962C8B-B14F-4D97-AF65-F5344CB8AC3E}">
        <p14:creationId xmlns:p14="http://schemas.microsoft.com/office/powerpoint/2010/main" val="40207216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101</a:t>
            </a:fld>
            <a:endParaRPr lang="en-SI"/>
          </a:p>
        </p:txBody>
      </p:sp>
      <p:pic>
        <p:nvPicPr>
          <p:cNvPr id="5" name="Picture 2" descr="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53476"/>
            <a:ext cx="8330238" cy="455664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4;g94c9480fe8_1_291"/>
          <p:cNvSpPr txBox="1"/>
          <p:nvPr/>
        </p:nvSpPr>
        <p:spPr>
          <a:xfrm>
            <a:off x="2381938" y="4702425"/>
            <a:ext cx="6303900" cy="215400"/>
          </a:xfrm>
          <a:prstGeom prst="rect">
            <a:avLst/>
          </a:prstGeom>
          <a:noFill/>
          <a:ln>
            <a:noFill/>
          </a:ln>
        </p:spPr>
        <p:txBody>
          <a:bodyPr spcFirstLastPara="1" wrap="square" lIns="91425" tIns="45700" rIns="91425" bIns="45700" anchor="t" anchorCtr="0">
            <a:noAutofit/>
          </a:bodyPr>
          <a:lstStyle/>
          <a:p>
            <a:pPr lvl="0"/>
            <a:r>
              <a:rPr lang="en-US" sz="800" dirty="0" err="1">
                <a:solidFill>
                  <a:srgbClr val="060E18"/>
                </a:solidFill>
                <a:latin typeface="Calibri"/>
                <a:ea typeface="Calibri"/>
                <a:cs typeface="Calibri"/>
                <a:sym typeface="Calibri"/>
              </a:rPr>
              <a:t>Vir</a:t>
            </a:r>
            <a:r>
              <a:rPr lang="en-US" sz="800" dirty="0">
                <a:solidFill>
                  <a:srgbClr val="060E18"/>
                </a:solidFill>
                <a:latin typeface="Calibri"/>
                <a:ea typeface="Calibri"/>
                <a:cs typeface="Calibri"/>
                <a:sym typeface="Calibri"/>
              </a:rPr>
              <a:t>: https://rancher.com/docs/img/rancher/k3s-architecture-single-server.png</a:t>
            </a:r>
            <a:endParaRPr dirty="0"/>
          </a:p>
        </p:txBody>
      </p:sp>
    </p:spTree>
    <p:extLst>
      <p:ext uri="{BB962C8B-B14F-4D97-AF65-F5344CB8AC3E}">
        <p14:creationId xmlns:p14="http://schemas.microsoft.com/office/powerpoint/2010/main" val="22988818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61615" y="460281"/>
            <a:ext cx="8229600" cy="768444"/>
          </a:xfrm>
        </p:spPr>
        <p:txBody>
          <a:bodyPr/>
          <a:lstStyle/>
          <a:p>
            <a:r>
              <a:rPr lang="en-US" dirty="0"/>
              <a:t>High-Availability K3s Server with an External DB</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102</a:t>
            </a:fld>
            <a:endParaRPr lang="en-SI"/>
          </a:p>
        </p:txBody>
      </p:sp>
      <p:sp>
        <p:nvSpPr>
          <p:cNvPr id="4" name="Označba mesta besedila 3"/>
          <p:cNvSpPr>
            <a:spLocks noGrp="1"/>
          </p:cNvSpPr>
          <p:nvPr>
            <p:ph type="body" idx="1"/>
          </p:nvPr>
        </p:nvSpPr>
        <p:spPr>
          <a:xfrm>
            <a:off x="362609" y="1314450"/>
            <a:ext cx="8118600" cy="3748649"/>
          </a:xfrm>
        </p:spPr>
        <p:txBody>
          <a:bodyPr/>
          <a:lstStyle/>
          <a:p>
            <a:r>
              <a:rPr lang="en-US" dirty="0"/>
              <a:t>W</a:t>
            </a:r>
            <a:r>
              <a:rPr lang="en-US" dirty="0" smtClean="0"/>
              <a:t>here </a:t>
            </a:r>
            <a:r>
              <a:rPr lang="en-US" dirty="0"/>
              <a:t>uptime of the Kubernetes control plane is critical, you can run K3s in an HA </a:t>
            </a:r>
            <a:r>
              <a:rPr lang="en-US" dirty="0" smtClean="0"/>
              <a:t>configuration.</a:t>
            </a:r>
          </a:p>
          <a:p>
            <a:r>
              <a:rPr lang="en-US" dirty="0" smtClean="0"/>
              <a:t>An </a:t>
            </a:r>
            <a:r>
              <a:rPr lang="en-US" dirty="0"/>
              <a:t>HA K3s cluster is comprised of</a:t>
            </a:r>
            <a:r>
              <a:rPr lang="en-US" dirty="0" smtClean="0"/>
              <a:t>:</a:t>
            </a:r>
          </a:p>
          <a:p>
            <a:pPr lvl="1"/>
            <a:r>
              <a:rPr lang="en-US" dirty="0"/>
              <a:t>Two or more </a:t>
            </a:r>
            <a:r>
              <a:rPr lang="en-US" b="1" dirty="0"/>
              <a:t>server nodes</a:t>
            </a:r>
            <a:r>
              <a:rPr lang="en-US" dirty="0"/>
              <a:t> that will serve the Kubernetes API and run other control plane services</a:t>
            </a:r>
          </a:p>
          <a:p>
            <a:pPr lvl="1"/>
            <a:r>
              <a:rPr lang="en-US" dirty="0"/>
              <a:t>An </a:t>
            </a:r>
            <a:r>
              <a:rPr lang="en-US" b="1" dirty="0"/>
              <a:t>external </a:t>
            </a:r>
            <a:r>
              <a:rPr lang="en-US" b="1" dirty="0" err="1" smtClean="0"/>
              <a:t>datastore</a:t>
            </a:r>
            <a:r>
              <a:rPr lang="en-US" b="1" dirty="0" smtClean="0"/>
              <a:t> </a:t>
            </a:r>
            <a:r>
              <a:rPr lang="en-US" dirty="0" smtClean="0"/>
              <a:t>-</a:t>
            </a:r>
            <a:r>
              <a:rPr lang="en-US" b="1" dirty="0" smtClean="0"/>
              <a:t> </a:t>
            </a:r>
            <a:r>
              <a:rPr lang="en-US" dirty="0"/>
              <a:t>etcd3, MySQL, </a:t>
            </a:r>
            <a:r>
              <a:rPr lang="en-US" dirty="0" err="1"/>
              <a:t>Postgres</a:t>
            </a:r>
            <a:r>
              <a:rPr lang="en-US" dirty="0"/>
              <a:t> </a:t>
            </a:r>
            <a:r>
              <a:rPr lang="en-US" dirty="0" smtClean="0"/>
              <a:t>(</a:t>
            </a:r>
            <a:r>
              <a:rPr lang="en-US" dirty="0"/>
              <a:t>as opposed to the embedded SQLite </a:t>
            </a:r>
            <a:r>
              <a:rPr lang="en-US" dirty="0" err="1"/>
              <a:t>datastore</a:t>
            </a:r>
            <a:r>
              <a:rPr lang="en-US" dirty="0"/>
              <a:t> used in single-server setups)</a:t>
            </a:r>
          </a:p>
          <a:p>
            <a:pPr lvl="1"/>
            <a:endParaRPr lang="en-US" dirty="0"/>
          </a:p>
        </p:txBody>
      </p:sp>
    </p:spTree>
    <p:extLst>
      <p:ext uri="{BB962C8B-B14F-4D97-AF65-F5344CB8AC3E}">
        <p14:creationId xmlns:p14="http://schemas.microsoft.com/office/powerpoint/2010/main" val="17585770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103</a:t>
            </a:fld>
            <a:endParaRPr lang="en-SI"/>
          </a:p>
        </p:txBody>
      </p:sp>
      <p:pic>
        <p:nvPicPr>
          <p:cNvPr id="5122" name="Picture 2" descr="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466986"/>
            <a:ext cx="8695192" cy="40966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4;g94c9480fe8_1_291"/>
          <p:cNvSpPr txBox="1"/>
          <p:nvPr/>
        </p:nvSpPr>
        <p:spPr>
          <a:xfrm>
            <a:off x="2746892" y="4569085"/>
            <a:ext cx="6303900" cy="215400"/>
          </a:xfrm>
          <a:prstGeom prst="rect">
            <a:avLst/>
          </a:prstGeom>
          <a:noFill/>
          <a:ln>
            <a:noFill/>
          </a:ln>
        </p:spPr>
        <p:txBody>
          <a:bodyPr spcFirstLastPara="1" wrap="square" lIns="91425" tIns="45700" rIns="91425" bIns="45700" anchor="t" anchorCtr="0">
            <a:noAutofit/>
          </a:bodyPr>
          <a:lstStyle/>
          <a:p>
            <a:pPr lvl="0"/>
            <a:r>
              <a:rPr lang="en-US" sz="800" dirty="0" err="1">
                <a:solidFill>
                  <a:srgbClr val="060E18"/>
                </a:solidFill>
                <a:latin typeface="Calibri"/>
                <a:ea typeface="Calibri"/>
                <a:cs typeface="Calibri"/>
                <a:sym typeface="Calibri"/>
              </a:rPr>
              <a:t>Vir</a:t>
            </a:r>
            <a:r>
              <a:rPr lang="en-US" sz="800" dirty="0" smtClean="0">
                <a:solidFill>
                  <a:srgbClr val="060E18"/>
                </a:solidFill>
                <a:latin typeface="Calibri"/>
                <a:ea typeface="Calibri"/>
                <a:cs typeface="Calibri"/>
                <a:sym typeface="Calibri"/>
              </a:rPr>
              <a:t>: https</a:t>
            </a:r>
            <a:r>
              <a:rPr lang="en-US" sz="800" dirty="0">
                <a:solidFill>
                  <a:srgbClr val="060E18"/>
                </a:solidFill>
                <a:latin typeface="Calibri"/>
                <a:ea typeface="Calibri"/>
                <a:cs typeface="Calibri"/>
                <a:sym typeface="Calibri"/>
              </a:rPr>
              <a:t>://rancher.com/docs/img/rancher/k3s-architecture-ha-server.png</a:t>
            </a:r>
            <a:endParaRPr dirty="0"/>
          </a:p>
        </p:txBody>
      </p:sp>
    </p:spTree>
    <p:extLst>
      <p:ext uri="{BB962C8B-B14F-4D97-AF65-F5344CB8AC3E}">
        <p14:creationId xmlns:p14="http://schemas.microsoft.com/office/powerpoint/2010/main" val="16453631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Installation</a:t>
            </a:r>
            <a:endParaRPr lang="en-US" dirty="0"/>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104</a:t>
            </a:fld>
            <a:endParaRPr lang="en-SI"/>
          </a:p>
        </p:txBody>
      </p:sp>
      <p:sp>
        <p:nvSpPr>
          <p:cNvPr id="4" name="Označba mesta besedila 3"/>
          <p:cNvSpPr>
            <a:spLocks noGrp="1"/>
          </p:cNvSpPr>
          <p:nvPr>
            <p:ph type="body" idx="1"/>
          </p:nvPr>
        </p:nvSpPr>
        <p:spPr>
          <a:xfrm>
            <a:off x="203200" y="1104900"/>
            <a:ext cx="8593667" cy="3958200"/>
          </a:xfrm>
        </p:spPr>
        <p:txBody>
          <a:bodyPr/>
          <a:lstStyle/>
          <a:p>
            <a:r>
              <a:rPr lang="en-US" dirty="0"/>
              <a:t>K3s provides an installation script that is a convenient way to install it as a service on </a:t>
            </a:r>
            <a:r>
              <a:rPr lang="en-US" dirty="0" err="1"/>
              <a:t>systemd</a:t>
            </a:r>
            <a:r>
              <a:rPr lang="en-US" dirty="0"/>
              <a:t> or </a:t>
            </a:r>
            <a:r>
              <a:rPr lang="en-US" dirty="0" err="1"/>
              <a:t>openrc</a:t>
            </a:r>
            <a:r>
              <a:rPr lang="en-US" dirty="0"/>
              <a:t> based systems. This script is available at </a:t>
            </a:r>
            <a:r>
              <a:rPr lang="en-US" dirty="0">
                <a:hlinkClick r:id="rId3"/>
              </a:rPr>
              <a:t>https://get.k3s.io</a:t>
            </a:r>
            <a:r>
              <a:rPr lang="en-US" dirty="0"/>
              <a:t>. To install K3s using this method, just </a:t>
            </a:r>
            <a:r>
              <a:rPr lang="en-US" dirty="0" smtClean="0"/>
              <a:t>run:</a:t>
            </a:r>
          </a:p>
          <a:p>
            <a:pPr lvl="1"/>
            <a:r>
              <a:rPr lang="en-US" b="1" dirty="0" smtClean="0"/>
              <a:t>curl </a:t>
            </a:r>
            <a:r>
              <a:rPr lang="en-US" b="1" dirty="0"/>
              <a:t>-</a:t>
            </a:r>
            <a:r>
              <a:rPr lang="en-US" b="1" dirty="0" err="1"/>
              <a:t>sfL</a:t>
            </a:r>
            <a:r>
              <a:rPr lang="en-US" b="1" dirty="0"/>
              <a:t> https://get.k3s.io | K3S_KUBECONFIG_MODE=644 </a:t>
            </a:r>
            <a:r>
              <a:rPr lang="en-US" b="1" dirty="0" err="1"/>
              <a:t>sh</a:t>
            </a:r>
            <a:r>
              <a:rPr lang="en-US" b="1" dirty="0"/>
              <a:t> -</a:t>
            </a:r>
          </a:p>
          <a:p>
            <a:r>
              <a:rPr lang="en-US" dirty="0" smtClean="0"/>
              <a:t>The </a:t>
            </a:r>
            <a:r>
              <a:rPr lang="en-US" dirty="0"/>
              <a:t>K3s service will be configured to automatically restart after node reboots or if the process crashes or is killed</a:t>
            </a:r>
          </a:p>
          <a:p>
            <a:r>
              <a:rPr lang="en-US" dirty="0"/>
              <a:t>Additional utilities will be installed, including </a:t>
            </a:r>
            <a:r>
              <a:rPr lang="en-US" b="1" dirty="0" err="1"/>
              <a:t>kubectl</a:t>
            </a:r>
            <a:r>
              <a:rPr lang="en-US" b="1" dirty="0"/>
              <a:t>, </a:t>
            </a:r>
            <a:r>
              <a:rPr lang="en-US" b="1" dirty="0" err="1"/>
              <a:t>crictl</a:t>
            </a:r>
            <a:r>
              <a:rPr lang="en-US" b="1" dirty="0"/>
              <a:t>, </a:t>
            </a:r>
            <a:r>
              <a:rPr lang="en-US" b="1" dirty="0" err="1"/>
              <a:t>ctr</a:t>
            </a:r>
            <a:r>
              <a:rPr lang="en-US" b="1" dirty="0"/>
              <a:t>, k3s-killall.sh, and k3s-uninstall.sh</a:t>
            </a:r>
          </a:p>
          <a:p>
            <a:r>
              <a:rPr lang="en-US" dirty="0"/>
              <a:t>A </a:t>
            </a:r>
            <a:r>
              <a:rPr lang="en-US" dirty="0" err="1"/>
              <a:t>kubeconfig</a:t>
            </a:r>
            <a:r>
              <a:rPr lang="en-US" dirty="0"/>
              <a:t> file will be written to </a:t>
            </a:r>
            <a:r>
              <a:rPr lang="en-US" b="1" dirty="0"/>
              <a:t>/</a:t>
            </a:r>
            <a:r>
              <a:rPr lang="en-US" b="1" dirty="0" err="1"/>
              <a:t>etc</a:t>
            </a:r>
            <a:r>
              <a:rPr lang="en-US" b="1" dirty="0"/>
              <a:t>/rancher/k3s/k3s.yaml </a:t>
            </a:r>
            <a:r>
              <a:rPr lang="en-US" dirty="0"/>
              <a:t>and the </a:t>
            </a:r>
            <a:r>
              <a:rPr lang="en-US" dirty="0" err="1"/>
              <a:t>kubectl</a:t>
            </a:r>
            <a:r>
              <a:rPr lang="en-US" dirty="0"/>
              <a:t> installed by K3s will automatically use it</a:t>
            </a:r>
          </a:p>
        </p:txBody>
      </p:sp>
    </p:spTree>
    <p:extLst>
      <p:ext uri="{BB962C8B-B14F-4D97-AF65-F5344CB8AC3E}">
        <p14:creationId xmlns:p14="http://schemas.microsoft.com/office/powerpoint/2010/main" val="1129797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3" name="Google Shape;863;g96320db41e_0_32"/>
          <p:cNvPicPr preferRelativeResize="0"/>
          <p:nvPr/>
        </p:nvPicPr>
        <p:blipFill>
          <a:blip r:embed="rId3">
            <a:alphaModFix/>
          </a:blip>
          <a:stretch>
            <a:fillRect/>
          </a:stretch>
        </p:blipFill>
        <p:spPr>
          <a:xfrm>
            <a:off x="919639" y="460281"/>
            <a:ext cx="6199151" cy="4508500"/>
          </a:xfrm>
          <a:prstGeom prst="rect">
            <a:avLst/>
          </a:prstGeom>
          <a:noFill/>
          <a:ln>
            <a:noFill/>
          </a:ln>
        </p:spPr>
      </p:pic>
      <p:sp>
        <p:nvSpPr>
          <p:cNvPr id="861" name="Google Shape;861;g96320db41e_0_32"/>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First app</a:t>
            </a:r>
            <a:endParaRPr dirty="0"/>
          </a:p>
        </p:txBody>
      </p:sp>
      <p:sp>
        <p:nvSpPr>
          <p:cNvPr id="862" name="Google Shape;862;g96320db41e_0_32"/>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105</a:t>
            </a:fld>
            <a:endParaRPr/>
          </a:p>
        </p:txBody>
      </p:sp>
      <p:sp>
        <p:nvSpPr>
          <p:cNvPr id="864" name="Google Shape;864;g96320db41e_0_32"/>
          <p:cNvSpPr txBox="1"/>
          <p:nvPr/>
        </p:nvSpPr>
        <p:spPr>
          <a:xfrm>
            <a:off x="2485576" y="4979420"/>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dirty="0" err="1">
                <a:solidFill>
                  <a:schemeClr val="dk1"/>
                </a:solidFill>
                <a:latin typeface="Calibri"/>
                <a:ea typeface="Calibri"/>
                <a:cs typeface="Calibri"/>
                <a:sym typeface="Calibri"/>
              </a:rPr>
              <a:t>Vir</a:t>
            </a:r>
            <a:r>
              <a:rPr lang="en-US" sz="900" dirty="0">
                <a:solidFill>
                  <a:schemeClr val="dk1"/>
                </a:solidFill>
                <a:latin typeface="Calibri"/>
                <a:ea typeface="Calibri"/>
                <a:cs typeface="Calibri"/>
                <a:sym typeface="Calibri"/>
              </a:rPr>
              <a:t>: Marko </a:t>
            </a:r>
            <a:r>
              <a:rPr lang="en-US" sz="900" dirty="0" err="1">
                <a:solidFill>
                  <a:schemeClr val="dk1"/>
                </a:solidFill>
                <a:latin typeface="Calibri"/>
                <a:ea typeface="Calibri"/>
                <a:cs typeface="Calibri"/>
                <a:sym typeface="Calibri"/>
              </a:rPr>
              <a:t>Luksa</a:t>
            </a:r>
            <a:r>
              <a:rPr lang="en-US" sz="900" dirty="0">
                <a:solidFill>
                  <a:schemeClr val="dk1"/>
                </a:solidFill>
                <a:latin typeface="Calibri"/>
                <a:ea typeface="Calibri"/>
                <a:cs typeface="Calibri"/>
                <a:sym typeface="Calibri"/>
              </a:rPr>
              <a:t> - Kubernetes in Action-Manning Publications (2018)</a:t>
            </a:r>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Pods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106</a:t>
            </a:fld>
            <a:endParaRPr lang="en-GB"/>
          </a:p>
        </p:txBody>
      </p:sp>
      <p:sp>
        <p:nvSpPr>
          <p:cNvPr id="4" name="Označba mesta besedila 3"/>
          <p:cNvSpPr>
            <a:spLocks noGrp="1"/>
          </p:cNvSpPr>
          <p:nvPr>
            <p:ph type="body" sz="quarter" idx="13"/>
          </p:nvPr>
        </p:nvSpPr>
        <p:spPr>
          <a:xfrm>
            <a:off x="362609" y="1104901"/>
            <a:ext cx="8118603" cy="2100118"/>
          </a:xfrm>
        </p:spPr>
        <p:txBody>
          <a:bodyPr/>
          <a:lstStyle/>
          <a:p>
            <a:r>
              <a:rPr lang="en-US" dirty="0" smtClean="0"/>
              <a:t>Pod </a:t>
            </a:r>
            <a:r>
              <a:rPr lang="en-US" dirty="0"/>
              <a:t>is a co-located group of containers and represents the </a:t>
            </a:r>
            <a:r>
              <a:rPr lang="en-US" b="1" dirty="0"/>
              <a:t>basic building block</a:t>
            </a:r>
            <a:r>
              <a:rPr lang="en-US" dirty="0"/>
              <a:t> in </a:t>
            </a:r>
            <a:r>
              <a:rPr lang="en-US" dirty="0" smtClean="0"/>
              <a:t>Kubernetes.</a:t>
            </a:r>
          </a:p>
          <a:p>
            <a:r>
              <a:rPr lang="en-US" dirty="0" smtClean="0"/>
              <a:t>You </a:t>
            </a:r>
            <a:r>
              <a:rPr lang="en-US" dirty="0"/>
              <a:t>always deploy and operate on a pod of containers</a:t>
            </a:r>
            <a:r>
              <a:rPr lang="en-US" dirty="0" smtClean="0"/>
              <a:t>.</a:t>
            </a:r>
          </a:p>
          <a:p>
            <a:pPr lvl="1"/>
            <a:r>
              <a:rPr lang="en-US" dirty="0"/>
              <a:t>it’s common for pods to contain only a single </a:t>
            </a:r>
            <a:r>
              <a:rPr lang="en-US" dirty="0" smtClean="0"/>
              <a:t>container</a:t>
            </a:r>
          </a:p>
          <a:p>
            <a:r>
              <a:rPr lang="en-US" dirty="0" smtClean="0"/>
              <a:t>When </a:t>
            </a:r>
            <a:r>
              <a:rPr lang="en-US" dirty="0"/>
              <a:t>a pod does contain multiple </a:t>
            </a:r>
            <a:r>
              <a:rPr lang="en-US" dirty="0" smtClean="0"/>
              <a:t>con</a:t>
            </a:r>
            <a:r>
              <a:rPr lang="en-US" dirty="0"/>
              <a:t>t</a:t>
            </a:r>
            <a:r>
              <a:rPr lang="en-US" dirty="0" smtClean="0"/>
              <a:t>ainers</a:t>
            </a:r>
            <a:r>
              <a:rPr lang="en-US" dirty="0"/>
              <a:t>, all of them are always run on a single worker node</a:t>
            </a:r>
          </a:p>
        </p:txBody>
      </p:sp>
      <p:sp>
        <p:nvSpPr>
          <p:cNvPr id="6" name="Pravokotnik 5"/>
          <p:cNvSpPr/>
          <p:nvPr/>
        </p:nvSpPr>
        <p:spPr>
          <a:xfrm>
            <a:off x="1412503" y="5126673"/>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pic>
        <p:nvPicPr>
          <p:cNvPr id="7" name="Slika 6"/>
          <p:cNvPicPr>
            <a:picLocks noChangeAspect="1"/>
          </p:cNvPicPr>
          <p:nvPr/>
        </p:nvPicPr>
        <p:blipFill>
          <a:blip r:embed="rId2"/>
          <a:stretch>
            <a:fillRect/>
          </a:stretch>
        </p:blipFill>
        <p:spPr>
          <a:xfrm>
            <a:off x="1477818" y="3127693"/>
            <a:ext cx="6460460" cy="2047281"/>
          </a:xfrm>
          <a:prstGeom prst="rect">
            <a:avLst/>
          </a:prstGeom>
        </p:spPr>
      </p:pic>
    </p:spTree>
    <p:extLst>
      <p:ext uri="{BB962C8B-B14F-4D97-AF65-F5344CB8AC3E}">
        <p14:creationId xmlns:p14="http://schemas.microsoft.com/office/powerpoint/2010/main" val="25587367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107</a:t>
            </a:fld>
            <a:endParaRPr lang="en-GB"/>
          </a:p>
        </p:txBody>
      </p:sp>
      <p:sp>
        <p:nvSpPr>
          <p:cNvPr id="4" name="Označba mesta besedila 3"/>
          <p:cNvSpPr>
            <a:spLocks noGrp="1"/>
          </p:cNvSpPr>
          <p:nvPr>
            <p:ph type="body" sz="quarter" idx="13"/>
          </p:nvPr>
        </p:nvSpPr>
        <p:spPr>
          <a:xfrm>
            <a:off x="362609" y="378692"/>
            <a:ext cx="8118603" cy="4684262"/>
          </a:xfrm>
        </p:spPr>
        <p:txBody>
          <a:bodyPr/>
          <a:lstStyle/>
          <a:p>
            <a:r>
              <a:rPr lang="en-US" dirty="0"/>
              <a:t>Containers are designed to run only a single process per </a:t>
            </a:r>
            <a:r>
              <a:rPr lang="en-US" dirty="0" smtClean="0"/>
              <a:t>container</a:t>
            </a:r>
          </a:p>
          <a:p>
            <a:r>
              <a:rPr lang="en-US" dirty="0"/>
              <a:t>Y</a:t>
            </a:r>
            <a:r>
              <a:rPr lang="en-US" dirty="0" smtClean="0"/>
              <a:t>ou </a:t>
            </a:r>
            <a:r>
              <a:rPr lang="en-US" dirty="0"/>
              <a:t>need to run each process in its own container. That’s how Docker and Kubernetes are meant to be used</a:t>
            </a:r>
            <a:r>
              <a:rPr lang="en-US" dirty="0" smtClean="0"/>
              <a:t>.</a:t>
            </a:r>
          </a:p>
          <a:p>
            <a:r>
              <a:rPr lang="en-US" dirty="0" smtClean="0"/>
              <a:t>A </a:t>
            </a:r>
            <a:r>
              <a:rPr lang="en-US" dirty="0"/>
              <a:t>pod of containers allows you to run closely related processes together and </a:t>
            </a:r>
            <a:r>
              <a:rPr lang="en-US" dirty="0" smtClean="0"/>
              <a:t>provide </a:t>
            </a:r>
            <a:r>
              <a:rPr lang="en-US" dirty="0"/>
              <a:t>them with (almost) the same environment as if they were all running in a single container, while keeping them somewhat </a:t>
            </a:r>
            <a:r>
              <a:rPr lang="en-US" dirty="0" smtClean="0"/>
              <a:t>isolated</a:t>
            </a:r>
          </a:p>
          <a:p>
            <a:pPr lvl="1"/>
            <a:r>
              <a:rPr lang="en-US" dirty="0"/>
              <a:t>they all share the same hostname and network </a:t>
            </a:r>
            <a:r>
              <a:rPr lang="en-US" dirty="0" smtClean="0"/>
              <a:t>interfaces</a:t>
            </a:r>
          </a:p>
          <a:p>
            <a:pPr lvl="1"/>
            <a:r>
              <a:rPr lang="en-US" dirty="0" smtClean="0"/>
              <a:t>Can run </a:t>
            </a:r>
            <a:r>
              <a:rPr lang="en-US" dirty="0"/>
              <a:t>under the same IPC </a:t>
            </a:r>
            <a:r>
              <a:rPr lang="en-US" dirty="0" smtClean="0"/>
              <a:t>namespace</a:t>
            </a:r>
          </a:p>
          <a:p>
            <a:pPr lvl="1"/>
            <a:r>
              <a:rPr lang="en-US" dirty="0"/>
              <a:t>the </a:t>
            </a:r>
            <a:r>
              <a:rPr lang="en-US" dirty="0" smtClean="0"/>
              <a:t>file system </a:t>
            </a:r>
            <a:r>
              <a:rPr lang="en-US" dirty="0"/>
              <a:t>of each container is fully isolated from other </a:t>
            </a:r>
            <a:r>
              <a:rPr lang="en-US" dirty="0" smtClean="0"/>
              <a:t>containers</a:t>
            </a:r>
          </a:p>
          <a:p>
            <a:endParaRPr lang="en-US" dirty="0" smtClean="0"/>
          </a:p>
          <a:p>
            <a:endParaRPr lang="en-US" dirty="0"/>
          </a:p>
        </p:txBody>
      </p:sp>
    </p:spTree>
    <p:extLst>
      <p:ext uri="{BB962C8B-B14F-4D97-AF65-F5344CB8AC3E}">
        <p14:creationId xmlns:p14="http://schemas.microsoft.com/office/powerpoint/2010/main" val="40651499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108</a:t>
            </a:fld>
            <a:endParaRPr lang="en-GB"/>
          </a:p>
        </p:txBody>
      </p:sp>
      <p:sp>
        <p:nvSpPr>
          <p:cNvPr id="4" name="Označba mesta besedila 3"/>
          <p:cNvSpPr>
            <a:spLocks noGrp="1"/>
          </p:cNvSpPr>
          <p:nvPr>
            <p:ph type="body" sz="quarter" idx="13"/>
          </p:nvPr>
        </p:nvSpPr>
        <p:spPr>
          <a:xfrm>
            <a:off x="362609" y="378692"/>
            <a:ext cx="8118603" cy="2429163"/>
          </a:xfrm>
        </p:spPr>
        <p:txBody>
          <a:bodyPr/>
          <a:lstStyle/>
          <a:p>
            <a:r>
              <a:rPr lang="en-US" dirty="0" smtClean="0"/>
              <a:t>Containers in a pod </a:t>
            </a:r>
            <a:r>
              <a:rPr lang="en-US" dirty="0"/>
              <a:t>share the same IP address and port </a:t>
            </a:r>
            <a:r>
              <a:rPr lang="en-US" dirty="0" smtClean="0"/>
              <a:t>space</a:t>
            </a:r>
          </a:p>
          <a:p>
            <a:pPr lvl="1"/>
            <a:r>
              <a:rPr lang="en-US" dirty="0"/>
              <a:t>processes running in containers of the same </a:t>
            </a:r>
            <a:r>
              <a:rPr lang="en-US" dirty="0" smtClean="0"/>
              <a:t>can’t </a:t>
            </a:r>
            <a:r>
              <a:rPr lang="en-US" dirty="0"/>
              <a:t>bind to the same port </a:t>
            </a:r>
            <a:r>
              <a:rPr lang="en-US" dirty="0" smtClean="0"/>
              <a:t>numbers</a:t>
            </a:r>
          </a:p>
          <a:p>
            <a:r>
              <a:rPr lang="en-US" dirty="0" smtClean="0"/>
              <a:t>Container </a:t>
            </a:r>
            <a:r>
              <a:rPr lang="en-US" dirty="0"/>
              <a:t>can communicate with other containers in the same pod through </a:t>
            </a:r>
            <a:r>
              <a:rPr lang="en-US" dirty="0" smtClean="0"/>
              <a:t>localhost</a:t>
            </a:r>
          </a:p>
          <a:p>
            <a:r>
              <a:rPr lang="en-US" dirty="0"/>
              <a:t>All pods in a Kubernetes cluster reside in a single flat, shared, network-address </a:t>
            </a:r>
            <a:r>
              <a:rPr lang="en-US" dirty="0" smtClean="0"/>
              <a:t>space.</a:t>
            </a:r>
            <a:endParaRPr lang="en-US" dirty="0"/>
          </a:p>
        </p:txBody>
      </p:sp>
      <p:pic>
        <p:nvPicPr>
          <p:cNvPr id="5" name="Slika 4"/>
          <p:cNvPicPr>
            <a:picLocks noChangeAspect="1"/>
          </p:cNvPicPr>
          <p:nvPr/>
        </p:nvPicPr>
        <p:blipFill>
          <a:blip r:embed="rId2"/>
          <a:stretch>
            <a:fillRect/>
          </a:stretch>
        </p:blipFill>
        <p:spPr>
          <a:xfrm>
            <a:off x="4289301" y="2743609"/>
            <a:ext cx="4661743" cy="2215269"/>
          </a:xfrm>
          <a:prstGeom prst="rect">
            <a:avLst/>
          </a:prstGeom>
        </p:spPr>
      </p:pic>
      <p:pic>
        <p:nvPicPr>
          <p:cNvPr id="1026" name="Picture 2" descr="https://lh5.googleusercontent.com/qCDrm-GpxC8yqePVwarMFocMpUqDV0ElQyG23NB1VP3oT_2CIkgFrhQbs5mKn_QsJP6yWWA2ZqtfZj8Zjxrxh7AuZgrZed4vRO75KVy7BqYijH_dX47Y5ECeWB8MpH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807855"/>
            <a:ext cx="3487593" cy="2086779"/>
          </a:xfrm>
          <a:prstGeom prst="rect">
            <a:avLst/>
          </a:prstGeom>
          <a:noFill/>
          <a:extLst>
            <a:ext uri="{909E8E84-426E-40DD-AFC4-6F175D3DCCD1}">
              <a14:hiddenFill xmlns:a14="http://schemas.microsoft.com/office/drawing/2010/main">
                <a:solidFill>
                  <a:srgbClr val="FFFFFF"/>
                </a:solidFill>
              </a14:hiddenFill>
            </a:ext>
          </a:extLst>
        </p:spPr>
      </p:pic>
      <p:sp>
        <p:nvSpPr>
          <p:cNvPr id="7" name="Pravokotnik 6"/>
          <p:cNvSpPr/>
          <p:nvPr/>
        </p:nvSpPr>
        <p:spPr>
          <a:xfrm>
            <a:off x="1024576" y="4894634"/>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410959550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109</a:t>
            </a:fld>
            <a:endParaRPr lang="en-GB"/>
          </a:p>
        </p:txBody>
      </p:sp>
      <p:sp>
        <p:nvSpPr>
          <p:cNvPr id="4" name="Označba mesta besedila 3"/>
          <p:cNvSpPr>
            <a:spLocks noGrp="1"/>
          </p:cNvSpPr>
          <p:nvPr>
            <p:ph type="body" sz="quarter" idx="13"/>
          </p:nvPr>
        </p:nvSpPr>
        <p:spPr>
          <a:xfrm>
            <a:off x="362609" y="424873"/>
            <a:ext cx="8513536" cy="5100157"/>
          </a:xfrm>
        </p:spPr>
        <p:txBody>
          <a:bodyPr>
            <a:normAutofit fontScale="92500" lnSpcReduction="10000"/>
          </a:bodyPr>
          <a:lstStyle/>
          <a:p>
            <a:r>
              <a:rPr lang="en-US" b="1" dirty="0"/>
              <a:t>Organizing containers across </a:t>
            </a:r>
            <a:r>
              <a:rPr lang="en-US" b="1" dirty="0" smtClean="0"/>
              <a:t>pods</a:t>
            </a:r>
          </a:p>
          <a:p>
            <a:pPr lvl="1"/>
            <a:r>
              <a:rPr lang="en-US" dirty="0"/>
              <a:t>run only one application in each </a:t>
            </a:r>
            <a:r>
              <a:rPr lang="en-US" dirty="0" smtClean="0"/>
              <a:t>pod</a:t>
            </a:r>
          </a:p>
          <a:p>
            <a:pPr lvl="1"/>
            <a:r>
              <a:rPr lang="en-US" dirty="0"/>
              <a:t>pods have almost no resource </a:t>
            </a:r>
            <a:r>
              <a:rPr lang="en-US" dirty="0" smtClean="0"/>
              <a:t>overhead</a:t>
            </a:r>
          </a:p>
          <a:p>
            <a:r>
              <a:rPr lang="en-US" dirty="0" smtClean="0"/>
              <a:t>Example: </a:t>
            </a:r>
            <a:r>
              <a:rPr lang="en-US" dirty="0"/>
              <a:t>simple system composed of a front-end web server and a </a:t>
            </a:r>
            <a:r>
              <a:rPr lang="en-US" dirty="0" smtClean="0"/>
              <a:t>back-end database</a:t>
            </a:r>
          </a:p>
          <a:p>
            <a:pPr lvl="1"/>
            <a:r>
              <a:rPr lang="en-US" dirty="0"/>
              <a:t>you shouldn’t run them in the same </a:t>
            </a:r>
            <a:r>
              <a:rPr lang="en-US" dirty="0" smtClean="0"/>
              <a:t>pod</a:t>
            </a:r>
          </a:p>
          <a:p>
            <a:pPr lvl="2"/>
            <a:r>
              <a:rPr lang="en-US" dirty="0"/>
              <a:t>they can easily communicate over the network</a:t>
            </a:r>
            <a:endParaRPr lang="en-US" dirty="0" smtClean="0"/>
          </a:p>
          <a:p>
            <a:pPr lvl="2"/>
            <a:r>
              <a:rPr lang="en-US" dirty="0"/>
              <a:t>improving the utilization of your </a:t>
            </a:r>
            <a:r>
              <a:rPr lang="en-US" dirty="0" smtClean="0"/>
              <a:t>hardware</a:t>
            </a:r>
          </a:p>
          <a:p>
            <a:pPr lvl="2"/>
            <a:r>
              <a:rPr lang="en-US" dirty="0"/>
              <a:t>horizontal </a:t>
            </a:r>
            <a:r>
              <a:rPr lang="en-US" dirty="0" smtClean="0"/>
              <a:t>scaling (</a:t>
            </a:r>
            <a:r>
              <a:rPr lang="en-US" dirty="0"/>
              <a:t>basic unit of </a:t>
            </a:r>
            <a:r>
              <a:rPr lang="en-US" dirty="0" smtClean="0"/>
              <a:t>scaling) </a:t>
            </a:r>
            <a:r>
              <a:rPr lang="aa-ET" dirty="0" smtClean="0"/>
              <a:t>–</a:t>
            </a:r>
            <a:r>
              <a:rPr lang="en-US" dirty="0" smtClean="0"/>
              <a:t>&gt; Kubernetes </a:t>
            </a:r>
            <a:r>
              <a:rPr lang="en-US" dirty="0"/>
              <a:t>doesn’t replicate containers within a pod. It replicates the entire </a:t>
            </a:r>
            <a:r>
              <a:rPr lang="en-US" dirty="0" smtClean="0"/>
              <a:t>pod</a:t>
            </a:r>
          </a:p>
          <a:p>
            <a:pPr lvl="2"/>
            <a:r>
              <a:rPr lang="en-US" dirty="0"/>
              <a:t>different </a:t>
            </a:r>
            <a:r>
              <a:rPr lang="en-US" dirty="0" smtClean="0"/>
              <a:t>components have</a:t>
            </a:r>
            <a:r>
              <a:rPr lang="en-US" dirty="0"/>
              <a:t> different</a:t>
            </a:r>
            <a:r>
              <a:rPr lang="en-US" dirty="0" smtClean="0"/>
              <a:t> scaling requirements</a:t>
            </a:r>
          </a:p>
          <a:p>
            <a:pPr lvl="3"/>
            <a:r>
              <a:rPr lang="en-US" dirty="0" smtClean="0"/>
              <a:t>Relational databases</a:t>
            </a:r>
            <a:r>
              <a:rPr lang="en-US" dirty="0"/>
              <a:t>, usually can’t be </a:t>
            </a:r>
            <a:r>
              <a:rPr lang="en-US" dirty="0" smtClean="0"/>
              <a:t>scaled</a:t>
            </a:r>
          </a:p>
          <a:p>
            <a:r>
              <a:rPr lang="en-US" dirty="0" smtClean="0"/>
              <a:t>Decide when to place </a:t>
            </a:r>
            <a:r>
              <a:rPr lang="en-US" dirty="0"/>
              <a:t>containers in a single </a:t>
            </a:r>
            <a:r>
              <a:rPr lang="en-US" dirty="0" smtClean="0"/>
              <a:t>pod:</a:t>
            </a:r>
            <a:endParaRPr lang="en-US" dirty="0"/>
          </a:p>
          <a:p>
            <a:pPr lvl="1"/>
            <a:r>
              <a:rPr lang="en-US" dirty="0"/>
              <a:t>Do these containers have to run on the same host</a:t>
            </a:r>
            <a:r>
              <a:rPr lang="en-US" dirty="0" smtClean="0"/>
              <a:t>? </a:t>
            </a:r>
            <a:r>
              <a:rPr lang="en-US" dirty="0" smtClean="0">
                <a:solidFill>
                  <a:srgbClr val="1FFF66"/>
                </a:solidFill>
              </a:rPr>
              <a:t>yes</a:t>
            </a:r>
            <a:endParaRPr lang="en-US" dirty="0">
              <a:solidFill>
                <a:srgbClr val="1FFF66"/>
              </a:solidFill>
            </a:endParaRPr>
          </a:p>
          <a:p>
            <a:pPr lvl="1"/>
            <a:r>
              <a:rPr lang="en-US" dirty="0"/>
              <a:t>Do I want to manage them as a single unit</a:t>
            </a:r>
            <a:r>
              <a:rPr lang="en-US" dirty="0" smtClean="0"/>
              <a:t>? </a:t>
            </a:r>
            <a:r>
              <a:rPr lang="en-US" dirty="0" smtClean="0">
                <a:solidFill>
                  <a:srgbClr val="1FFF66"/>
                </a:solidFill>
              </a:rPr>
              <a:t>yes</a:t>
            </a:r>
            <a:endParaRPr lang="en-US" dirty="0"/>
          </a:p>
          <a:p>
            <a:pPr lvl="1"/>
            <a:r>
              <a:rPr lang="en-US" dirty="0"/>
              <a:t>Do they form a unified whole instead of being independent components</a:t>
            </a:r>
            <a:r>
              <a:rPr lang="en-US" dirty="0" smtClean="0"/>
              <a:t>?</a:t>
            </a:r>
            <a:r>
              <a:rPr lang="en-US" dirty="0">
                <a:solidFill>
                  <a:srgbClr val="1FFF66"/>
                </a:solidFill>
              </a:rPr>
              <a:t> </a:t>
            </a:r>
            <a:r>
              <a:rPr lang="en-US" dirty="0" smtClean="0">
                <a:solidFill>
                  <a:srgbClr val="1FFF66"/>
                </a:solidFill>
              </a:rPr>
              <a:t>yes</a:t>
            </a:r>
            <a:endParaRPr lang="en-US" dirty="0"/>
          </a:p>
          <a:p>
            <a:pPr lvl="1"/>
            <a:r>
              <a:rPr lang="en-US" dirty="0"/>
              <a:t>Do they have to be scaled together</a:t>
            </a:r>
            <a:r>
              <a:rPr lang="en-US" dirty="0" smtClean="0"/>
              <a:t>? </a:t>
            </a:r>
            <a:r>
              <a:rPr lang="en-US" dirty="0" smtClean="0">
                <a:solidFill>
                  <a:srgbClr val="1FFF66"/>
                </a:solidFill>
              </a:rPr>
              <a:t>yes</a:t>
            </a:r>
            <a:endParaRPr lang="en-US" dirty="0"/>
          </a:p>
          <a:p>
            <a:pPr lvl="1"/>
            <a:r>
              <a:rPr lang="en-US" dirty="0"/>
              <a:t>Can a single node meet their combined resource needs</a:t>
            </a:r>
            <a:r>
              <a:rPr lang="en-US" dirty="0" smtClean="0"/>
              <a:t>? </a:t>
            </a:r>
            <a:r>
              <a:rPr lang="en-US" dirty="0" smtClean="0">
                <a:solidFill>
                  <a:srgbClr val="1FFF66"/>
                </a:solidFill>
              </a:rPr>
              <a:t>yes</a:t>
            </a:r>
            <a:endParaRPr lang="en-US" dirty="0">
              <a:solidFill>
                <a:srgbClr val="1FFF66"/>
              </a:solidFill>
            </a:endParaRPr>
          </a:p>
        </p:txBody>
      </p:sp>
    </p:spTree>
    <p:extLst>
      <p:ext uri="{BB962C8B-B14F-4D97-AF65-F5344CB8AC3E}">
        <p14:creationId xmlns:p14="http://schemas.microsoft.com/office/powerpoint/2010/main" val="38882026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Prototipiranje, MakerLab</a:t>
            </a:r>
            <a:endParaRPr/>
          </a:p>
        </p:txBody>
      </p:sp>
      <p:sp>
        <p:nvSpPr>
          <p:cNvPr id="352" name="Google Shape;352;p10"/>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Poudarek na IoT</a:t>
            </a:r>
            <a:endParaRPr/>
          </a:p>
          <a:p>
            <a:pPr marL="742950" lvl="1" indent="-285750" algn="l" rtl="0">
              <a:spcBef>
                <a:spcPts val="360"/>
              </a:spcBef>
              <a:spcAft>
                <a:spcPts val="0"/>
              </a:spcAft>
              <a:buClr>
                <a:srgbClr val="344447"/>
              </a:buClr>
              <a:buSzPts val="1800"/>
              <a:buChar char="–"/>
            </a:pPr>
            <a:r>
              <a:rPr lang="en-US"/>
              <a:t>Razvoj, inovacije</a:t>
            </a:r>
            <a:endParaRPr/>
          </a:p>
          <a:p>
            <a:pPr marL="742950" lvl="1" indent="-285750" algn="l" rtl="0">
              <a:spcBef>
                <a:spcPts val="360"/>
              </a:spcBef>
              <a:spcAft>
                <a:spcPts val="0"/>
              </a:spcAft>
              <a:buClr>
                <a:srgbClr val="344447"/>
              </a:buClr>
              <a:buSzPts val="1800"/>
              <a:buChar char="–"/>
            </a:pPr>
            <a:r>
              <a:rPr lang="en-US"/>
              <a:t>Learning by doing</a:t>
            </a:r>
            <a:endParaRPr/>
          </a:p>
        </p:txBody>
      </p:sp>
      <p:pic>
        <p:nvPicPr>
          <p:cNvPr id="353" name="Google Shape;353;p10"/>
          <p:cNvPicPr preferRelativeResize="0"/>
          <p:nvPr/>
        </p:nvPicPr>
        <p:blipFill rotWithShape="1">
          <a:blip r:embed="rId3">
            <a:alphaModFix/>
          </a:blip>
          <a:srcRect l="9875" t="16884" r="5382" b="3739"/>
          <a:stretch/>
        </p:blipFill>
        <p:spPr>
          <a:xfrm>
            <a:off x="5313611" y="376062"/>
            <a:ext cx="3481901" cy="2122563"/>
          </a:xfrm>
          <a:prstGeom prst="rect">
            <a:avLst/>
          </a:prstGeom>
          <a:noFill/>
          <a:ln>
            <a:noFill/>
          </a:ln>
        </p:spPr>
      </p:pic>
      <p:pic>
        <p:nvPicPr>
          <p:cNvPr id="354" name="Google Shape;354;p10" descr="C:\Users\lukam\AppData\Local\Microsoft\Windows\Temporary Internet Files\Content.Outlook\HLW80A1N\IMG_2673.JPG"/>
          <p:cNvPicPr preferRelativeResize="0"/>
          <p:nvPr/>
        </p:nvPicPr>
        <p:blipFill rotWithShape="1">
          <a:blip r:embed="rId4">
            <a:alphaModFix/>
          </a:blip>
          <a:srcRect b="4960"/>
          <a:stretch/>
        </p:blipFill>
        <p:spPr>
          <a:xfrm>
            <a:off x="4266352" y="2820645"/>
            <a:ext cx="3481901" cy="2498717"/>
          </a:xfrm>
          <a:prstGeom prst="rect">
            <a:avLst/>
          </a:prstGeom>
          <a:noFill/>
          <a:ln>
            <a:noFill/>
          </a:ln>
        </p:spPr>
      </p:pic>
      <p:pic>
        <p:nvPicPr>
          <p:cNvPr id="355" name="Google Shape;355;p10" descr="D:\Dropbox\MakerLab\Slike\Odstevalnik\IMG_20151207_144157.jpg"/>
          <p:cNvPicPr preferRelativeResize="0"/>
          <p:nvPr/>
        </p:nvPicPr>
        <p:blipFill rotWithShape="1">
          <a:blip r:embed="rId5">
            <a:alphaModFix/>
          </a:blip>
          <a:srcRect/>
          <a:stretch/>
        </p:blipFill>
        <p:spPr>
          <a:xfrm>
            <a:off x="361615" y="2820646"/>
            <a:ext cx="3331623" cy="2498717"/>
          </a:xfrm>
          <a:prstGeom prst="rect">
            <a:avLst/>
          </a:prstGeom>
          <a:noFill/>
          <a:ln>
            <a:noFill/>
          </a:ln>
        </p:spPr>
      </p:pic>
      <p:sp>
        <p:nvSpPr>
          <p:cNvPr id="356" name="Google Shape;356;p1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110</a:t>
            </a:fld>
            <a:endParaRPr lang="en-GB"/>
          </a:p>
        </p:txBody>
      </p:sp>
      <p:pic>
        <p:nvPicPr>
          <p:cNvPr id="6" name="Slika 5"/>
          <p:cNvPicPr>
            <a:picLocks noChangeAspect="1"/>
          </p:cNvPicPr>
          <p:nvPr/>
        </p:nvPicPr>
        <p:blipFill>
          <a:blip r:embed="rId2"/>
          <a:stretch>
            <a:fillRect/>
          </a:stretch>
        </p:blipFill>
        <p:spPr>
          <a:xfrm>
            <a:off x="645885" y="497353"/>
            <a:ext cx="8223254" cy="4446788"/>
          </a:xfrm>
          <a:prstGeom prst="rect">
            <a:avLst/>
          </a:prstGeom>
        </p:spPr>
      </p:pic>
      <p:sp>
        <p:nvSpPr>
          <p:cNvPr id="7" name="Pravokotnik 6"/>
          <p:cNvSpPr/>
          <p:nvPr/>
        </p:nvSpPr>
        <p:spPr>
          <a:xfrm>
            <a:off x="645885" y="4821031"/>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97833892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111</a:t>
            </a:fld>
            <a:endParaRPr lang="en-GB"/>
          </a:p>
        </p:txBody>
      </p:sp>
      <p:sp>
        <p:nvSpPr>
          <p:cNvPr id="4" name="Označba mesta besedila 3"/>
          <p:cNvSpPr>
            <a:spLocks noGrp="1"/>
          </p:cNvSpPr>
          <p:nvPr>
            <p:ph type="body" sz="quarter" idx="13"/>
          </p:nvPr>
        </p:nvSpPr>
        <p:spPr>
          <a:xfrm>
            <a:off x="362609" y="443346"/>
            <a:ext cx="8118603" cy="2329385"/>
          </a:xfrm>
        </p:spPr>
        <p:txBody>
          <a:bodyPr/>
          <a:lstStyle/>
          <a:p>
            <a:r>
              <a:rPr lang="en-US" b="1" dirty="0" smtClean="0"/>
              <a:t>Sidecar containers</a:t>
            </a:r>
          </a:p>
          <a:p>
            <a:pPr lvl="1"/>
            <a:r>
              <a:rPr lang="en-US" dirty="0"/>
              <a:t>multiple containers into a single pod </a:t>
            </a:r>
            <a:r>
              <a:rPr lang="en-US" dirty="0" smtClean="0"/>
              <a:t> -&gt; when </a:t>
            </a:r>
            <a:r>
              <a:rPr lang="en-US" dirty="0"/>
              <a:t>the application consists of one main process and one or more complementary </a:t>
            </a:r>
            <a:r>
              <a:rPr lang="en-US" dirty="0" smtClean="0"/>
              <a:t>processes</a:t>
            </a:r>
          </a:p>
          <a:p>
            <a:pPr lvl="1"/>
            <a:r>
              <a:rPr lang="en-US" dirty="0" smtClean="0"/>
              <a:t>sidecar </a:t>
            </a:r>
            <a:r>
              <a:rPr lang="en-US" dirty="0"/>
              <a:t>containers include log rotators and collectors, data </a:t>
            </a:r>
            <a:r>
              <a:rPr lang="en-US" dirty="0" smtClean="0"/>
              <a:t>processors</a:t>
            </a:r>
            <a:r>
              <a:rPr lang="en-US" dirty="0"/>
              <a:t>, communication adapters, and </a:t>
            </a:r>
            <a:r>
              <a:rPr lang="en-US" dirty="0" smtClean="0"/>
              <a:t>others</a:t>
            </a:r>
          </a:p>
          <a:p>
            <a:pPr lvl="1"/>
            <a:endParaRPr lang="en-US" dirty="0" smtClean="0"/>
          </a:p>
          <a:p>
            <a:pPr lvl="1"/>
            <a:endParaRPr lang="en-US" dirty="0"/>
          </a:p>
        </p:txBody>
      </p:sp>
      <p:pic>
        <p:nvPicPr>
          <p:cNvPr id="5" name="Slika 4"/>
          <p:cNvPicPr>
            <a:picLocks noChangeAspect="1"/>
          </p:cNvPicPr>
          <p:nvPr/>
        </p:nvPicPr>
        <p:blipFill>
          <a:blip r:embed="rId3"/>
          <a:stretch>
            <a:fillRect/>
          </a:stretch>
        </p:blipFill>
        <p:spPr>
          <a:xfrm>
            <a:off x="4421910" y="2470376"/>
            <a:ext cx="3250933" cy="2388440"/>
          </a:xfrm>
          <a:prstGeom prst="rect">
            <a:avLst/>
          </a:prstGeom>
        </p:spPr>
      </p:pic>
      <p:pic>
        <p:nvPicPr>
          <p:cNvPr id="6" name="Slika 5"/>
          <p:cNvPicPr>
            <a:picLocks noChangeAspect="1"/>
          </p:cNvPicPr>
          <p:nvPr/>
        </p:nvPicPr>
        <p:blipFill>
          <a:blip r:embed="rId4"/>
          <a:stretch>
            <a:fillRect/>
          </a:stretch>
        </p:blipFill>
        <p:spPr>
          <a:xfrm>
            <a:off x="1136072" y="2553503"/>
            <a:ext cx="3073401" cy="2433373"/>
          </a:xfrm>
          <a:prstGeom prst="rect">
            <a:avLst/>
          </a:prstGeom>
        </p:spPr>
      </p:pic>
      <p:sp>
        <p:nvSpPr>
          <p:cNvPr id="7" name="Pravokotnik 6"/>
          <p:cNvSpPr/>
          <p:nvPr/>
        </p:nvSpPr>
        <p:spPr>
          <a:xfrm>
            <a:off x="2742890" y="4882888"/>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0843365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94c9480fe8_1_581"/>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112</a:t>
            </a:fld>
            <a:endParaRPr/>
          </a:p>
        </p:txBody>
      </p:sp>
      <p:sp>
        <p:nvSpPr>
          <p:cNvPr id="916" name="Google Shape;916;g94c9480fe8_1_581"/>
          <p:cNvSpPr txBox="1">
            <a:spLocks noGrp="1"/>
          </p:cNvSpPr>
          <p:nvPr>
            <p:ph type="body" idx="1"/>
          </p:nvPr>
        </p:nvSpPr>
        <p:spPr>
          <a:xfrm>
            <a:off x="362609" y="448408"/>
            <a:ext cx="8118600" cy="4614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V splošnem strokov nikoli ne kreiramo neposredno.</a:t>
            </a:r>
            <a:endParaRPr/>
          </a:p>
          <a:p>
            <a:pPr marL="0" lvl="0" indent="0" algn="l" rtl="0">
              <a:spcBef>
                <a:spcPts val="400"/>
              </a:spcBef>
              <a:spcAft>
                <a:spcPts val="0"/>
              </a:spcAft>
              <a:buClr>
                <a:srgbClr val="344447"/>
              </a:buClr>
              <a:buSzPts val="2000"/>
              <a:buNone/>
            </a:pPr>
            <a:endParaRPr/>
          </a:p>
        </p:txBody>
      </p:sp>
      <p:pic>
        <p:nvPicPr>
          <p:cNvPr id="917" name="Google Shape;917;g94c9480fe8_1_581"/>
          <p:cNvPicPr preferRelativeResize="0"/>
          <p:nvPr/>
        </p:nvPicPr>
        <p:blipFill rotWithShape="1">
          <a:blip r:embed="rId3">
            <a:alphaModFix/>
          </a:blip>
          <a:srcRect/>
          <a:stretch/>
        </p:blipFill>
        <p:spPr>
          <a:xfrm>
            <a:off x="1587414" y="1241732"/>
            <a:ext cx="5969172" cy="3231536"/>
          </a:xfrm>
          <a:prstGeom prst="rect">
            <a:avLst/>
          </a:prstGeom>
          <a:noFill/>
          <a:ln>
            <a:noFill/>
          </a:ln>
        </p:spPr>
      </p:pic>
      <p:sp>
        <p:nvSpPr>
          <p:cNvPr id="918" name="Google Shape;918;g94c9480fe8_1_581"/>
          <p:cNvSpPr txBox="1"/>
          <p:nvPr/>
        </p:nvSpPr>
        <p:spPr>
          <a:xfrm>
            <a:off x="1420013" y="4795608"/>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g94c9480fe8_1_589"/>
          <p:cNvPicPr preferRelativeResize="0"/>
          <p:nvPr/>
        </p:nvPicPr>
        <p:blipFill rotWithShape="1">
          <a:blip r:embed="rId3">
            <a:alphaModFix/>
          </a:blip>
          <a:srcRect/>
          <a:stretch/>
        </p:blipFill>
        <p:spPr>
          <a:xfrm>
            <a:off x="1103369" y="3867199"/>
            <a:ext cx="6746092" cy="1657831"/>
          </a:xfrm>
          <a:prstGeom prst="rect">
            <a:avLst/>
          </a:prstGeom>
          <a:noFill/>
          <a:ln>
            <a:noFill/>
          </a:ln>
        </p:spPr>
      </p:pic>
      <p:sp>
        <p:nvSpPr>
          <p:cNvPr id="925" name="Google Shape;925;g94c9480fe8_1_58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namestitev stroka</a:t>
            </a:r>
            <a:endParaRPr/>
          </a:p>
        </p:txBody>
      </p:sp>
      <p:sp>
        <p:nvSpPr>
          <p:cNvPr id="926" name="Google Shape;926;g94c9480fe8_1_58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113</a:t>
            </a:fld>
            <a:endParaRPr/>
          </a:p>
        </p:txBody>
      </p:sp>
      <p:sp>
        <p:nvSpPr>
          <p:cNvPr id="927" name="Google Shape;927;g94c9480fe8_1_589"/>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Namestitev</a:t>
            </a:r>
            <a:endParaRPr/>
          </a:p>
          <a:p>
            <a:pPr marL="742950" lvl="1" indent="-285750" algn="l" rtl="0">
              <a:spcBef>
                <a:spcPts val="360"/>
              </a:spcBef>
              <a:spcAft>
                <a:spcPts val="0"/>
              </a:spcAft>
              <a:buClr>
                <a:srgbClr val="344447"/>
              </a:buClr>
              <a:buSzPts val="1800"/>
              <a:buChar char="–"/>
            </a:pPr>
            <a:r>
              <a:rPr lang="en-US"/>
              <a:t>kubectl apply -f kubia-manual.yaml</a:t>
            </a:r>
            <a:endParaRPr/>
          </a:p>
          <a:p>
            <a:pPr marL="342900" lvl="0" indent="-342900" algn="l" rtl="0">
              <a:spcBef>
                <a:spcPts val="400"/>
              </a:spcBef>
              <a:spcAft>
                <a:spcPts val="0"/>
              </a:spcAft>
              <a:buClr>
                <a:srgbClr val="344447"/>
              </a:buClr>
              <a:buSzPts val="2000"/>
              <a:buChar char="•"/>
            </a:pPr>
            <a:r>
              <a:rPr lang="en-US"/>
              <a:t>Pridobitev informaciji o strokih</a:t>
            </a:r>
            <a:endParaRPr/>
          </a:p>
          <a:p>
            <a:pPr marL="742950" lvl="1" indent="-285750" algn="l" rtl="0">
              <a:spcBef>
                <a:spcPts val="360"/>
              </a:spcBef>
              <a:spcAft>
                <a:spcPts val="0"/>
              </a:spcAft>
              <a:buClr>
                <a:srgbClr val="344447"/>
              </a:buClr>
              <a:buSzPts val="1800"/>
              <a:buChar char="–"/>
            </a:pPr>
            <a:r>
              <a:rPr lang="en-US"/>
              <a:t>kubectl get pod kubia-manual -o yaml</a:t>
            </a:r>
            <a:endParaRPr/>
          </a:p>
          <a:p>
            <a:pPr marL="742950" lvl="1" indent="-285750" algn="l" rtl="0">
              <a:spcBef>
                <a:spcPts val="360"/>
              </a:spcBef>
              <a:spcAft>
                <a:spcPts val="0"/>
              </a:spcAft>
              <a:buClr>
                <a:srgbClr val="344447"/>
              </a:buClr>
              <a:buSzPts val="1800"/>
              <a:buChar char="–"/>
            </a:pPr>
            <a:r>
              <a:rPr lang="en-US"/>
              <a:t>kubectl get pods</a:t>
            </a:r>
            <a:endParaRPr/>
          </a:p>
          <a:p>
            <a:pPr marL="342900" lvl="0" indent="-342900" algn="l" rtl="0">
              <a:spcBef>
                <a:spcPts val="400"/>
              </a:spcBef>
              <a:spcAft>
                <a:spcPts val="0"/>
              </a:spcAft>
              <a:buClr>
                <a:srgbClr val="344447"/>
              </a:buClr>
              <a:buSzPts val="2000"/>
              <a:buChar char="•"/>
            </a:pPr>
            <a:r>
              <a:rPr lang="en-US"/>
              <a:t>Pridobitev dnevnikov (logiranja)</a:t>
            </a:r>
            <a:endParaRPr/>
          </a:p>
          <a:p>
            <a:pPr marL="742950" lvl="1" indent="-285750" algn="l" rtl="0">
              <a:spcBef>
                <a:spcPts val="360"/>
              </a:spcBef>
              <a:spcAft>
                <a:spcPts val="0"/>
              </a:spcAft>
              <a:buClr>
                <a:srgbClr val="344447"/>
              </a:buClr>
              <a:buSzPts val="1800"/>
              <a:buChar char="–"/>
            </a:pPr>
            <a:r>
              <a:rPr lang="en-US"/>
              <a:t>kubectl logs kubia-manual</a:t>
            </a:r>
            <a:endParaRPr/>
          </a:p>
          <a:p>
            <a:pPr marL="342900" lvl="0" indent="-342900" algn="l" rtl="0">
              <a:spcBef>
                <a:spcPts val="400"/>
              </a:spcBef>
              <a:spcAft>
                <a:spcPts val="0"/>
              </a:spcAft>
              <a:buClr>
                <a:srgbClr val="344447"/>
              </a:buClr>
              <a:buSzPts val="2000"/>
              <a:buChar char="•"/>
            </a:pPr>
            <a:r>
              <a:rPr lang="en-US"/>
              <a:t>Pošiljanje zahtevkov na strok</a:t>
            </a:r>
            <a:endParaRPr/>
          </a:p>
        </p:txBody>
      </p:sp>
      <p:sp>
        <p:nvSpPr>
          <p:cNvPr id="928" name="Google Shape;928;g94c9480fe8_1_589"/>
          <p:cNvSpPr txBox="1"/>
          <p:nvPr/>
        </p:nvSpPr>
        <p:spPr>
          <a:xfrm>
            <a:off x="5445243" y="375178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94c9480fe8_1_598"/>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Labels (označbe)</a:t>
            </a:r>
            <a:endParaRPr/>
          </a:p>
        </p:txBody>
      </p:sp>
      <p:sp>
        <p:nvSpPr>
          <p:cNvPr id="935" name="Google Shape;935;g94c9480fe8_1_59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114</a:t>
            </a:fld>
            <a:endParaRPr/>
          </a:p>
        </p:txBody>
      </p:sp>
      <p:sp>
        <p:nvSpPr>
          <p:cNvPr id="936" name="Google Shape;936;g94c9480fe8_1_598"/>
          <p:cNvSpPr txBox="1">
            <a:spLocks noGrp="1"/>
          </p:cNvSpPr>
          <p:nvPr>
            <p:ph type="body" idx="1"/>
          </p:nvPr>
        </p:nvSpPr>
        <p:spPr>
          <a:xfrm>
            <a:off x="355600" y="1086234"/>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Omogočajo organizacijo Kubernetes objektov</a:t>
            </a:r>
            <a:endParaRPr/>
          </a:p>
          <a:p>
            <a:pPr marL="342900" lvl="0" indent="-342900" algn="l" rtl="0">
              <a:spcBef>
                <a:spcPts val="400"/>
              </a:spcBef>
              <a:spcAft>
                <a:spcPts val="0"/>
              </a:spcAft>
              <a:buClr>
                <a:srgbClr val="344447"/>
              </a:buClr>
              <a:buSzPts val="2000"/>
              <a:buChar char="•"/>
            </a:pPr>
            <a:r>
              <a:rPr lang="en-US"/>
              <a:t>Poljuben par ključ-vrednost</a:t>
            </a:r>
            <a:endParaRPr/>
          </a:p>
          <a:p>
            <a:pPr marL="342900" lvl="0" indent="-342900" algn="l" rtl="0">
              <a:spcBef>
                <a:spcPts val="400"/>
              </a:spcBef>
              <a:spcAft>
                <a:spcPts val="0"/>
              </a:spcAft>
              <a:buClr>
                <a:srgbClr val="344447"/>
              </a:buClr>
              <a:buSzPts val="2000"/>
              <a:buChar char="•"/>
            </a:pPr>
            <a:r>
              <a:rPr lang="en-US"/>
              <a:t>Omogočajo izbiranje gostitelja za namestitev</a:t>
            </a:r>
            <a:endParaRPr/>
          </a:p>
        </p:txBody>
      </p:sp>
      <p:pic>
        <p:nvPicPr>
          <p:cNvPr id="937" name="Google Shape;937;g94c9480fe8_1_598"/>
          <p:cNvPicPr preferRelativeResize="0"/>
          <p:nvPr/>
        </p:nvPicPr>
        <p:blipFill rotWithShape="1">
          <a:blip r:embed="rId3">
            <a:alphaModFix/>
          </a:blip>
          <a:srcRect/>
          <a:stretch/>
        </p:blipFill>
        <p:spPr>
          <a:xfrm>
            <a:off x="1466348" y="2360750"/>
            <a:ext cx="5897105" cy="2860009"/>
          </a:xfrm>
          <a:prstGeom prst="rect">
            <a:avLst/>
          </a:prstGeom>
          <a:noFill/>
          <a:ln>
            <a:noFill/>
          </a:ln>
        </p:spPr>
      </p:pic>
      <p:sp>
        <p:nvSpPr>
          <p:cNvPr id="938" name="Google Shape;938;g94c9480fe8_1_598"/>
          <p:cNvSpPr txBox="1"/>
          <p:nvPr/>
        </p:nvSpPr>
        <p:spPr>
          <a:xfrm>
            <a:off x="1136740"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94c9480fe8_1_60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115</a:t>
            </a:fld>
            <a:endParaRPr/>
          </a:p>
        </p:txBody>
      </p:sp>
      <p:pic>
        <p:nvPicPr>
          <p:cNvPr id="944" name="Google Shape;944;g94c9480fe8_1_607"/>
          <p:cNvPicPr preferRelativeResize="0"/>
          <p:nvPr/>
        </p:nvPicPr>
        <p:blipFill rotWithShape="1">
          <a:blip r:embed="rId3">
            <a:alphaModFix/>
          </a:blip>
          <a:srcRect/>
          <a:stretch/>
        </p:blipFill>
        <p:spPr>
          <a:xfrm>
            <a:off x="885898" y="1244475"/>
            <a:ext cx="7372204" cy="3226049"/>
          </a:xfrm>
          <a:prstGeom prst="rect">
            <a:avLst/>
          </a:prstGeom>
          <a:noFill/>
          <a:ln>
            <a:noFill/>
          </a:ln>
        </p:spPr>
      </p:pic>
      <p:sp>
        <p:nvSpPr>
          <p:cNvPr id="945" name="Google Shape;945;g94c9480fe8_1_607"/>
          <p:cNvSpPr txBox="1"/>
          <p:nvPr/>
        </p:nvSpPr>
        <p:spPr>
          <a:xfrm>
            <a:off x="885898" y="4599420"/>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94c9480fe8_1_613"/>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Ustavitev in odstranjevanje strokov</a:t>
            </a:r>
            <a:endParaRPr/>
          </a:p>
        </p:txBody>
      </p:sp>
      <p:sp>
        <p:nvSpPr>
          <p:cNvPr id="952" name="Google Shape;952;g94c9480fe8_1_613"/>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116</a:t>
            </a:fld>
            <a:endParaRPr/>
          </a:p>
        </p:txBody>
      </p:sp>
      <p:sp>
        <p:nvSpPr>
          <p:cNvPr id="953" name="Google Shape;953;g94c9480fe8_1_613"/>
          <p:cNvSpPr txBox="1">
            <a:spLocks noGrp="1"/>
          </p:cNvSpPr>
          <p:nvPr>
            <p:ph type="body" idx="1"/>
          </p:nvPr>
        </p:nvSpPr>
        <p:spPr>
          <a:xfrm>
            <a:off x="362609" y="1104900"/>
            <a:ext cx="8118600" cy="4420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Odstranjevanje stroka po imenu:</a:t>
            </a:r>
            <a:endParaRPr/>
          </a:p>
          <a:p>
            <a:pPr marL="742950" lvl="1" indent="-285750" algn="l" rtl="0">
              <a:spcBef>
                <a:spcPts val="360"/>
              </a:spcBef>
              <a:spcAft>
                <a:spcPts val="0"/>
              </a:spcAft>
              <a:buClr>
                <a:srgbClr val="3F7FCF"/>
              </a:buClr>
              <a:buSzPts val="1800"/>
              <a:buChar char="–"/>
            </a:pPr>
            <a:r>
              <a:rPr lang="en-US">
                <a:solidFill>
                  <a:srgbClr val="3F7FCF"/>
                </a:solidFill>
              </a:rPr>
              <a:t>kubectl delete pod &lt;POD_NAMES&gt;</a:t>
            </a:r>
            <a:endParaRPr/>
          </a:p>
          <a:p>
            <a:pPr marL="342900" lvl="0" indent="-342900" algn="l" rtl="0">
              <a:spcBef>
                <a:spcPts val="400"/>
              </a:spcBef>
              <a:spcAft>
                <a:spcPts val="0"/>
              </a:spcAft>
              <a:buClr>
                <a:srgbClr val="344447"/>
              </a:buClr>
              <a:buSzPts val="2000"/>
              <a:buChar char="•"/>
            </a:pPr>
            <a:r>
              <a:rPr lang="en-US"/>
              <a:t>Odstranjevanje s pomočjo oznake Label</a:t>
            </a:r>
            <a:endParaRPr/>
          </a:p>
          <a:p>
            <a:pPr marL="742950" lvl="1" indent="-285750" algn="l" rtl="0">
              <a:spcBef>
                <a:spcPts val="360"/>
              </a:spcBef>
              <a:spcAft>
                <a:spcPts val="0"/>
              </a:spcAft>
              <a:buClr>
                <a:srgbClr val="3F7FCF"/>
              </a:buClr>
              <a:buSzPts val="1800"/>
              <a:buChar char="–"/>
            </a:pPr>
            <a:r>
              <a:rPr lang="en-US">
                <a:solidFill>
                  <a:srgbClr val="3F7FCF"/>
                </a:solidFill>
              </a:rPr>
              <a:t>kubectl delete pod &lt;POD_NAMES&gt; -l &lt;KEY:VALUE&gt;</a:t>
            </a:r>
            <a:endParaRPr/>
          </a:p>
          <a:p>
            <a:pPr marL="342900" lvl="0" indent="-342900" algn="l" rtl="0">
              <a:spcBef>
                <a:spcPts val="400"/>
              </a:spcBef>
              <a:spcAft>
                <a:spcPts val="0"/>
              </a:spcAft>
              <a:buClr>
                <a:srgbClr val="344447"/>
              </a:buClr>
              <a:buSzPts val="2000"/>
              <a:buChar char="•"/>
            </a:pPr>
            <a:r>
              <a:rPr lang="en-US"/>
              <a:t>Odstranitev vseh virov (razen objekta Secret)</a:t>
            </a:r>
            <a:endParaRPr/>
          </a:p>
          <a:p>
            <a:pPr marL="742950" lvl="1" indent="-285750" algn="l" rtl="0">
              <a:spcBef>
                <a:spcPts val="360"/>
              </a:spcBef>
              <a:spcAft>
                <a:spcPts val="0"/>
              </a:spcAft>
              <a:buClr>
                <a:srgbClr val="3F7FCF"/>
              </a:buClr>
              <a:buSzPts val="1800"/>
              <a:buChar char="–"/>
            </a:pPr>
            <a:r>
              <a:rPr lang="en-US">
                <a:solidFill>
                  <a:srgbClr val="3F7FCF"/>
                </a:solidFill>
              </a:rPr>
              <a:t>kubectl delete all –all</a:t>
            </a:r>
            <a:endParaRPr>
              <a:solidFill>
                <a:srgbClr val="3F7FC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94c9480fe8_1_620"/>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Zdravje strokov</a:t>
            </a:r>
            <a:endParaRPr/>
          </a:p>
        </p:txBody>
      </p:sp>
      <p:sp>
        <p:nvSpPr>
          <p:cNvPr id="959" name="Google Shape;959;g94c9480fe8_1_62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117</a:t>
            </a:fld>
            <a:endParaRPr/>
          </a:p>
        </p:txBody>
      </p:sp>
      <p:sp>
        <p:nvSpPr>
          <p:cNvPr id="960" name="Google Shape;960;g94c9480fe8_1_620"/>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b="1"/>
              <a:t>Strokov v praksi ne uporabljamo direktno -&gt; uporabimo drugačne tipe virov (ReplicationControllers, Deployments)</a:t>
            </a:r>
            <a:endParaRPr/>
          </a:p>
          <a:p>
            <a:pPr marL="342900" lvl="0" indent="-342900" algn="l" rtl="0">
              <a:spcBef>
                <a:spcPts val="400"/>
              </a:spcBef>
              <a:spcAft>
                <a:spcPts val="0"/>
              </a:spcAft>
              <a:buClr>
                <a:srgbClr val="344447"/>
              </a:buClr>
              <a:buSzPts val="2000"/>
              <a:buChar char="•"/>
            </a:pPr>
            <a:r>
              <a:rPr lang="en-US"/>
              <a:t>Stroki niso odporni na:</a:t>
            </a:r>
            <a:endParaRPr/>
          </a:p>
          <a:p>
            <a:pPr marL="742950" lvl="1" indent="-285750" algn="l" rtl="0">
              <a:spcBef>
                <a:spcPts val="360"/>
              </a:spcBef>
              <a:spcAft>
                <a:spcPts val="0"/>
              </a:spcAft>
              <a:buClr>
                <a:srgbClr val="344447"/>
              </a:buClr>
              <a:buSzPts val="1800"/>
              <a:buChar char="–"/>
            </a:pPr>
            <a:r>
              <a:rPr lang="en-US"/>
              <a:t>napake v času razporejanja (scheduling)</a:t>
            </a:r>
            <a:endParaRPr/>
          </a:p>
          <a:p>
            <a:pPr marL="742950" lvl="1" indent="-285750" algn="l" rtl="0">
              <a:spcBef>
                <a:spcPts val="360"/>
              </a:spcBef>
              <a:spcAft>
                <a:spcPts val="0"/>
              </a:spcAft>
              <a:buClr>
                <a:srgbClr val="344447"/>
              </a:buClr>
              <a:buSzPts val="1800"/>
              <a:buChar char="–"/>
            </a:pPr>
            <a:r>
              <a:rPr lang="en-US"/>
              <a:t>izpad gostitelja,</a:t>
            </a:r>
            <a:endParaRPr/>
          </a:p>
          <a:p>
            <a:pPr marL="742950" lvl="1" indent="-285750" algn="l" rtl="0">
              <a:spcBef>
                <a:spcPts val="360"/>
              </a:spcBef>
              <a:spcAft>
                <a:spcPts val="0"/>
              </a:spcAft>
              <a:buClr>
                <a:srgbClr val="344447"/>
              </a:buClr>
              <a:buSzPts val="1800"/>
              <a:buChar char="–"/>
            </a:pPr>
            <a:r>
              <a:rPr lang="en-US"/>
              <a:t>In drugih napak zaradi vzdrževanja ali pomanjkanja virov.</a:t>
            </a:r>
            <a:endParaRPr/>
          </a:p>
          <a:p>
            <a:pPr marL="342900" lvl="0" indent="-342900" algn="l" rtl="0">
              <a:spcBef>
                <a:spcPts val="400"/>
              </a:spcBef>
              <a:spcAft>
                <a:spcPts val="0"/>
              </a:spcAft>
              <a:buClr>
                <a:srgbClr val="344447"/>
              </a:buClr>
              <a:buSzPts val="2000"/>
              <a:buChar char="•"/>
            </a:pPr>
            <a:r>
              <a:rPr lang="en-US"/>
              <a:t>V primeru da kontejner v stroku odpove, ga </a:t>
            </a:r>
            <a:r>
              <a:rPr lang="en-US" i="1"/>
              <a:t>Kubelet</a:t>
            </a:r>
            <a:r>
              <a:rPr lang="en-US"/>
              <a:t> ponovno zažene</a:t>
            </a:r>
            <a:endParaRPr/>
          </a:p>
          <a:p>
            <a:pPr marL="342900" lvl="0" indent="-342900" algn="l" rtl="0">
              <a:spcBef>
                <a:spcPts val="400"/>
              </a:spcBef>
              <a:spcAft>
                <a:spcPts val="0"/>
              </a:spcAft>
              <a:buClr>
                <a:srgbClr val="344447"/>
              </a:buClr>
              <a:buSzPts val="2000"/>
              <a:buChar char="•"/>
            </a:pPr>
            <a:r>
              <a:rPr lang="en-US"/>
              <a:t>Nekatere aplikacije nehajo delovati, brez da bi se proces zaustavil (memory leak, infinite loop, deadlock)</a:t>
            </a:r>
            <a:endParaRPr/>
          </a:p>
          <a:p>
            <a:pPr marL="742950" lvl="1" indent="-285750" algn="l" rtl="0">
              <a:spcBef>
                <a:spcPts val="360"/>
              </a:spcBef>
              <a:spcAft>
                <a:spcPts val="0"/>
              </a:spcAft>
              <a:buClr>
                <a:srgbClr val="344447"/>
              </a:buClr>
              <a:buSzPts val="1800"/>
              <a:buChar char="–"/>
            </a:pPr>
            <a:r>
              <a:rPr lang="en-US"/>
              <a:t>Moramo preveriti zdravje od zunaj</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94c9480fe8_1_626"/>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Liveness probes</a:t>
            </a:r>
            <a:endParaRPr/>
          </a:p>
        </p:txBody>
      </p:sp>
      <p:sp>
        <p:nvSpPr>
          <p:cNvPr id="966" name="Google Shape;966;g94c9480fe8_1_626"/>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118</a:t>
            </a:fld>
            <a:endParaRPr/>
          </a:p>
        </p:txBody>
      </p:sp>
      <p:sp>
        <p:nvSpPr>
          <p:cNvPr id="967" name="Google Shape;967;g94c9480fe8_1_626"/>
          <p:cNvSpPr txBox="1">
            <a:spLocks noGrp="1"/>
          </p:cNvSpPr>
          <p:nvPr>
            <p:ph type="body" idx="1"/>
          </p:nvPr>
        </p:nvSpPr>
        <p:spPr>
          <a:xfrm>
            <a:off x="362609" y="1104900"/>
            <a:ext cx="8118600" cy="4346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1850"/>
              <a:buChar char="•"/>
            </a:pPr>
            <a:r>
              <a:rPr lang="en-US" sz="1850"/>
              <a:t>Omogočajo preverjanje ali je kontejner še živ</a:t>
            </a:r>
            <a:endParaRPr/>
          </a:p>
          <a:p>
            <a:pPr marL="342900" lvl="0" indent="-342900" algn="l" rtl="0">
              <a:lnSpc>
                <a:spcPct val="90000"/>
              </a:lnSpc>
              <a:spcBef>
                <a:spcPts val="370"/>
              </a:spcBef>
              <a:spcAft>
                <a:spcPts val="0"/>
              </a:spcAft>
              <a:buClr>
                <a:srgbClr val="344447"/>
              </a:buClr>
              <a:buSzPts val="1850"/>
              <a:buChar char="•"/>
            </a:pPr>
            <a:r>
              <a:rPr lang="en-US" sz="1850"/>
              <a:t>Lahko jo definiramo za vsak kontejner posebej</a:t>
            </a:r>
            <a:endParaRPr/>
          </a:p>
          <a:p>
            <a:pPr marL="342900" lvl="0" indent="-342900" algn="l" rtl="0">
              <a:lnSpc>
                <a:spcPct val="90000"/>
              </a:lnSpc>
              <a:spcBef>
                <a:spcPts val="370"/>
              </a:spcBef>
              <a:spcAft>
                <a:spcPts val="0"/>
              </a:spcAft>
              <a:buClr>
                <a:srgbClr val="344447"/>
              </a:buClr>
              <a:buSzPts val="1850"/>
              <a:buChar char="•"/>
            </a:pPr>
            <a:r>
              <a:rPr lang="en-US" sz="1850"/>
              <a:t>Kubernetes periodično preverja stanje in ponovno zažene kontejner v primeru, da Liveness Probe ne zazna delovanja aplikacije</a:t>
            </a:r>
            <a:endParaRPr/>
          </a:p>
          <a:p>
            <a:pPr marL="342900" lvl="0" indent="-342900" algn="l" rtl="0">
              <a:lnSpc>
                <a:spcPct val="90000"/>
              </a:lnSpc>
              <a:spcBef>
                <a:spcPts val="370"/>
              </a:spcBef>
              <a:spcAft>
                <a:spcPts val="0"/>
              </a:spcAft>
              <a:buClr>
                <a:srgbClr val="344447"/>
              </a:buClr>
              <a:buSzPts val="1850"/>
              <a:buChar char="•"/>
            </a:pPr>
            <a:r>
              <a:rPr lang="en-US" sz="1850"/>
              <a:t>Obstajajo tudi </a:t>
            </a:r>
            <a:r>
              <a:rPr lang="en-US" sz="1850" b="1"/>
              <a:t>Rediness probe </a:t>
            </a:r>
            <a:r>
              <a:rPr lang="en-US" sz="1850"/>
              <a:t>(več o tem kasneje)</a:t>
            </a:r>
            <a:endParaRPr/>
          </a:p>
          <a:p>
            <a:pPr marL="342900" lvl="0" indent="-342900" algn="l" rtl="0">
              <a:lnSpc>
                <a:spcPct val="90000"/>
              </a:lnSpc>
              <a:spcBef>
                <a:spcPts val="370"/>
              </a:spcBef>
              <a:spcAft>
                <a:spcPts val="0"/>
              </a:spcAft>
              <a:buClr>
                <a:srgbClr val="344447"/>
              </a:buClr>
              <a:buSzPts val="1850"/>
              <a:buChar char="•"/>
            </a:pPr>
            <a:r>
              <a:rPr lang="en-US" sz="1850"/>
              <a:t>Omogočajo tri mehanizme zaznavanja:</a:t>
            </a:r>
            <a:endParaRPr/>
          </a:p>
          <a:p>
            <a:pPr marL="742950" lvl="1" indent="-285750" algn="l" rtl="0">
              <a:lnSpc>
                <a:spcPct val="90000"/>
              </a:lnSpc>
              <a:spcBef>
                <a:spcPts val="333"/>
              </a:spcBef>
              <a:spcAft>
                <a:spcPts val="0"/>
              </a:spcAft>
              <a:buClr>
                <a:srgbClr val="344447"/>
              </a:buClr>
              <a:buSzPts val="1665"/>
              <a:buChar char="–"/>
            </a:pPr>
            <a:r>
              <a:rPr lang="en-US" sz="1665"/>
              <a:t>HTTP GET probe</a:t>
            </a:r>
            <a:endParaRPr sz="1665"/>
          </a:p>
          <a:p>
            <a:pPr marL="742950" lvl="1" indent="-285750" algn="l" rtl="0">
              <a:lnSpc>
                <a:spcPct val="90000"/>
              </a:lnSpc>
              <a:spcBef>
                <a:spcPts val="333"/>
              </a:spcBef>
              <a:spcAft>
                <a:spcPts val="0"/>
              </a:spcAft>
              <a:buClr>
                <a:srgbClr val="344447"/>
              </a:buClr>
              <a:buSzPts val="1665"/>
              <a:buChar char="–"/>
            </a:pPr>
            <a:r>
              <a:rPr lang="en-US" sz="1665"/>
              <a:t>TCP Socket probe</a:t>
            </a:r>
            <a:endParaRPr sz="1665"/>
          </a:p>
          <a:p>
            <a:pPr marL="742950" lvl="1" indent="-285750" algn="l" rtl="0">
              <a:lnSpc>
                <a:spcPct val="90000"/>
              </a:lnSpc>
              <a:spcBef>
                <a:spcPts val="333"/>
              </a:spcBef>
              <a:spcAft>
                <a:spcPts val="0"/>
              </a:spcAft>
              <a:buClr>
                <a:srgbClr val="344447"/>
              </a:buClr>
              <a:buSzPts val="1665"/>
              <a:buChar char="–"/>
            </a:pPr>
            <a:r>
              <a:rPr lang="en-US" sz="1665"/>
              <a:t>Exec probe</a:t>
            </a:r>
            <a:endParaRPr sz="1665"/>
          </a:p>
          <a:p>
            <a:pPr marL="342900" lvl="0" indent="-342900" algn="l" rtl="0">
              <a:lnSpc>
                <a:spcPct val="90000"/>
              </a:lnSpc>
              <a:spcBef>
                <a:spcPts val="370"/>
              </a:spcBef>
              <a:spcAft>
                <a:spcPts val="0"/>
              </a:spcAft>
              <a:buClr>
                <a:srgbClr val="344447"/>
              </a:buClr>
              <a:buSzPts val="1850"/>
              <a:buChar char="•"/>
            </a:pPr>
            <a:r>
              <a:rPr lang="en-US" sz="1850"/>
              <a:t>V produkcijskih okoljih je praksa vedno definirati Liveness probe</a:t>
            </a:r>
            <a:endParaRPr/>
          </a:p>
          <a:p>
            <a:pPr marL="342900" lvl="0" indent="-342900" algn="l" rtl="0">
              <a:lnSpc>
                <a:spcPct val="90000"/>
              </a:lnSpc>
              <a:spcBef>
                <a:spcPts val="370"/>
              </a:spcBef>
              <a:spcAft>
                <a:spcPts val="0"/>
              </a:spcAft>
              <a:buClr>
                <a:srgbClr val="344447"/>
              </a:buClr>
              <a:buSzPts val="1850"/>
              <a:buChar char="•"/>
            </a:pPr>
            <a:r>
              <a:rPr lang="en-US" sz="1850"/>
              <a:t>Izpostavimo URL path </a:t>
            </a:r>
            <a:r>
              <a:rPr lang="en-US" sz="1850" b="1" i="1"/>
              <a:t>/health </a:t>
            </a:r>
            <a:r>
              <a:rPr lang="en-US" sz="1850"/>
              <a:t>-&gt; preverimo notranji status vitalnih komponent aplikacije ob klicu</a:t>
            </a:r>
            <a:endParaRPr/>
          </a:p>
          <a:p>
            <a:pPr marL="342900" lvl="0" indent="-342900" algn="l" rtl="0">
              <a:lnSpc>
                <a:spcPct val="90000"/>
              </a:lnSpc>
              <a:spcBef>
                <a:spcPts val="370"/>
              </a:spcBef>
              <a:spcAft>
                <a:spcPts val="0"/>
              </a:spcAft>
              <a:buClr>
                <a:srgbClr val="344447"/>
              </a:buClr>
              <a:buSzPts val="1850"/>
              <a:buChar char="•"/>
            </a:pPr>
            <a:r>
              <a:rPr lang="en-US" sz="1850"/>
              <a:t>Potrebujemo mehanizem, ki poskrbi za zagon vseh strokov ob odpovedi gostitelja </a:t>
            </a:r>
            <a:endParaRPr sz="185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94c9480fe8_1_632"/>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44447"/>
              </a:buClr>
              <a:buSzPts val="2800"/>
              <a:buFont typeface="Tahoma"/>
              <a:buNone/>
            </a:pPr>
            <a:r>
              <a:rPr lang="en-US"/>
              <a:t>ReplicationControllers (replikacijski nadzornik)</a:t>
            </a:r>
            <a:endParaRPr/>
          </a:p>
        </p:txBody>
      </p:sp>
      <p:sp>
        <p:nvSpPr>
          <p:cNvPr id="973" name="Google Shape;973;g94c9480fe8_1_63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119</a:t>
            </a:fld>
            <a:endParaRPr/>
          </a:p>
        </p:txBody>
      </p:sp>
      <p:sp>
        <p:nvSpPr>
          <p:cNvPr id="974" name="Google Shape;974;g94c9480fe8_1_632"/>
          <p:cNvSpPr txBox="1">
            <a:spLocks noGrp="1"/>
          </p:cNvSpPr>
          <p:nvPr>
            <p:ph type="body" idx="1"/>
          </p:nvPr>
        </p:nvSpPr>
        <p:spPr>
          <a:xfrm>
            <a:off x="362609" y="1556238"/>
            <a:ext cx="8118600" cy="35067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u="sng">
                <a:solidFill>
                  <a:schemeClr val="hlink"/>
                </a:solidFill>
                <a:hlinkClick r:id="rId3"/>
              </a:rPr>
              <a:t>https://kubernetes.io/docs/concepts/workloads/controllers/replicationcontroller/</a:t>
            </a:r>
            <a:endParaRPr b="1"/>
          </a:p>
          <a:p>
            <a:pPr marL="342900" lvl="0" indent="-342900" algn="l" rtl="0">
              <a:lnSpc>
                <a:spcPct val="90000"/>
              </a:lnSpc>
              <a:spcBef>
                <a:spcPts val="400"/>
              </a:spcBef>
              <a:spcAft>
                <a:spcPts val="0"/>
              </a:spcAft>
              <a:buClr>
                <a:srgbClr val="344447"/>
              </a:buClr>
              <a:buSzPts val="2000"/>
              <a:buChar char="•"/>
            </a:pPr>
            <a:r>
              <a:rPr lang="en-US" b="1"/>
              <a:t>Replikacijski nadzornik (Replication Controller)</a:t>
            </a:r>
            <a:r>
              <a:rPr lang="en-US"/>
              <a:t> zagotovi, da v nekem trenutku teče zahtevano število replik nekega stroka.</a:t>
            </a:r>
            <a:endParaRPr/>
          </a:p>
          <a:p>
            <a:pPr marL="342900" lvl="0" indent="-342900" algn="l" rtl="0">
              <a:lnSpc>
                <a:spcPct val="90000"/>
              </a:lnSpc>
              <a:spcBef>
                <a:spcPts val="400"/>
              </a:spcBef>
              <a:spcAft>
                <a:spcPts val="0"/>
              </a:spcAft>
              <a:buClr>
                <a:srgbClr val="344447"/>
              </a:buClr>
              <a:buSzPts val="2000"/>
              <a:buChar char="•"/>
            </a:pPr>
            <a:r>
              <a:rPr lang="en-US"/>
              <a:t>Če je strokov preveč, replikacijski nadzornik poskrbi za odstranitev odvečnih, če jih je premalo, poskrbi za zagon preostalih.</a:t>
            </a:r>
            <a:endParaRPr/>
          </a:p>
          <a:p>
            <a:pPr marL="342900" lvl="0" indent="-342900" algn="l" rtl="0">
              <a:lnSpc>
                <a:spcPct val="90000"/>
              </a:lnSpc>
              <a:spcBef>
                <a:spcPts val="400"/>
              </a:spcBef>
              <a:spcAft>
                <a:spcPts val="0"/>
              </a:spcAft>
              <a:buClr>
                <a:srgbClr val="344447"/>
              </a:buClr>
              <a:buSzPts val="2000"/>
              <a:buChar char="•"/>
            </a:pPr>
            <a:r>
              <a:rPr lang="en-US"/>
              <a:t>Stroki, ki jih ustvari replikacijski nadzornik, so samodejno nadomeščeni v primeru:</a:t>
            </a:r>
            <a:endParaRPr/>
          </a:p>
          <a:p>
            <a:pPr marL="742950" lvl="1" indent="-285750" algn="l" rtl="0">
              <a:lnSpc>
                <a:spcPct val="90000"/>
              </a:lnSpc>
              <a:spcBef>
                <a:spcPts val="360"/>
              </a:spcBef>
              <a:spcAft>
                <a:spcPts val="0"/>
              </a:spcAft>
              <a:buClr>
                <a:srgbClr val="344447"/>
              </a:buClr>
              <a:buSzPts val="1800"/>
              <a:buChar char="–"/>
            </a:pPr>
            <a:r>
              <a:rPr lang="en-US"/>
              <a:t>izpada zaradi napake pri delovanju,</a:t>
            </a:r>
            <a:endParaRPr/>
          </a:p>
          <a:p>
            <a:pPr marL="742950" lvl="1" indent="-285750" algn="l" rtl="0">
              <a:lnSpc>
                <a:spcPct val="90000"/>
              </a:lnSpc>
              <a:spcBef>
                <a:spcPts val="360"/>
              </a:spcBef>
              <a:spcAft>
                <a:spcPts val="0"/>
              </a:spcAft>
              <a:buClr>
                <a:srgbClr val="344447"/>
              </a:buClr>
              <a:buSzPts val="1800"/>
              <a:buChar char="–"/>
            </a:pPr>
            <a:r>
              <a:rPr lang="en-US"/>
              <a:t>da je strok pobrisan ali</a:t>
            </a:r>
            <a:endParaRPr/>
          </a:p>
          <a:p>
            <a:pPr marL="742950" lvl="1" indent="-285750" algn="l" rtl="0">
              <a:lnSpc>
                <a:spcPct val="90000"/>
              </a:lnSpc>
              <a:spcBef>
                <a:spcPts val="360"/>
              </a:spcBef>
              <a:spcAft>
                <a:spcPts val="0"/>
              </a:spcAft>
              <a:buClr>
                <a:srgbClr val="344447"/>
              </a:buClr>
              <a:buSzPts val="1800"/>
              <a:buChar char="–"/>
            </a:pPr>
            <a:r>
              <a:rPr lang="en-US"/>
              <a:t>je bil ustavljen.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1"/>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Pilotne in demonstracijske rešitve, R&amp;D</a:t>
            </a:r>
            <a:endParaRPr/>
          </a:p>
        </p:txBody>
      </p:sp>
      <p:sp>
        <p:nvSpPr>
          <p:cNvPr id="362" name="Google Shape;362;p1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a:t>
            </a:fld>
            <a:endParaRPr/>
          </a:p>
        </p:txBody>
      </p:sp>
      <p:sp>
        <p:nvSpPr>
          <p:cNvPr id="363" name="Google Shape;363;p11"/>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64" name="Google Shape;364;p11"/>
          <p:cNvPicPr preferRelativeResize="0"/>
          <p:nvPr/>
        </p:nvPicPr>
        <p:blipFill rotWithShape="1">
          <a:blip r:embed="rId3">
            <a:alphaModFix/>
          </a:blip>
          <a:srcRect/>
          <a:stretch/>
        </p:blipFill>
        <p:spPr>
          <a:xfrm>
            <a:off x="1209654" y="1054157"/>
            <a:ext cx="6877050" cy="4318737"/>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94c9480fe8_1_63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120</a:t>
            </a:fld>
            <a:endParaRPr/>
          </a:p>
        </p:txBody>
      </p:sp>
      <p:pic>
        <p:nvPicPr>
          <p:cNvPr id="980" name="Google Shape;980;g94c9480fe8_1_638"/>
          <p:cNvPicPr preferRelativeResize="0"/>
          <p:nvPr/>
        </p:nvPicPr>
        <p:blipFill rotWithShape="1">
          <a:blip r:embed="rId3">
            <a:alphaModFix/>
          </a:blip>
          <a:srcRect/>
          <a:stretch/>
        </p:blipFill>
        <p:spPr>
          <a:xfrm>
            <a:off x="1711197" y="245626"/>
            <a:ext cx="5721606" cy="4291204"/>
          </a:xfrm>
          <a:prstGeom prst="rect">
            <a:avLst/>
          </a:prstGeom>
          <a:noFill/>
          <a:ln>
            <a:noFill/>
          </a:ln>
        </p:spPr>
      </p:pic>
      <p:sp>
        <p:nvSpPr>
          <p:cNvPr id="981" name="Google Shape;981;g94c9480fe8_1_638"/>
          <p:cNvSpPr txBox="1"/>
          <p:nvPr/>
        </p:nvSpPr>
        <p:spPr>
          <a:xfrm>
            <a:off x="1817883" y="442141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121</a:t>
            </a:fld>
            <a:endParaRPr lang="en-GB"/>
          </a:p>
        </p:txBody>
      </p:sp>
      <p:sp>
        <p:nvSpPr>
          <p:cNvPr id="4" name="Označba mesta besedila 3"/>
          <p:cNvSpPr>
            <a:spLocks noGrp="1"/>
          </p:cNvSpPr>
          <p:nvPr>
            <p:ph type="body" sz="quarter" idx="13"/>
          </p:nvPr>
        </p:nvSpPr>
        <p:spPr>
          <a:xfrm>
            <a:off x="362609" y="434110"/>
            <a:ext cx="8118603" cy="4628844"/>
          </a:xfrm>
        </p:spPr>
        <p:txBody>
          <a:bodyPr/>
          <a:lstStyle/>
          <a:p>
            <a:r>
              <a:rPr lang="en-US" dirty="0" smtClean="0"/>
              <a:t>Constantly </a:t>
            </a:r>
            <a:r>
              <a:rPr lang="en-US" dirty="0"/>
              <a:t>monitors the list of running pods and makes sure the actual number of pods of a “type” always matches the desired </a:t>
            </a:r>
            <a:r>
              <a:rPr lang="en-US" dirty="0" smtClean="0"/>
              <a:t>number</a:t>
            </a:r>
          </a:p>
          <a:p>
            <a:pPr lvl="1"/>
            <a:r>
              <a:rPr lang="en-US" dirty="0"/>
              <a:t>If too few such pods are running, it creates new replicas from a pod template</a:t>
            </a:r>
            <a:r>
              <a:rPr lang="en-US" dirty="0" smtClean="0"/>
              <a:t>.</a:t>
            </a:r>
          </a:p>
          <a:p>
            <a:pPr lvl="1"/>
            <a:r>
              <a:rPr lang="en-US" dirty="0"/>
              <a:t>If too few such pods are running, it creates new replicas from a pod template</a:t>
            </a:r>
            <a:r>
              <a:rPr lang="en-US" dirty="0" smtClean="0"/>
              <a:t>.</a:t>
            </a:r>
          </a:p>
          <a:p>
            <a:endParaRPr lang="en-US" dirty="0"/>
          </a:p>
        </p:txBody>
      </p:sp>
      <p:pic>
        <p:nvPicPr>
          <p:cNvPr id="5" name="Slika 4"/>
          <p:cNvPicPr>
            <a:picLocks noChangeAspect="1"/>
          </p:cNvPicPr>
          <p:nvPr/>
        </p:nvPicPr>
        <p:blipFill>
          <a:blip r:embed="rId2"/>
          <a:stretch>
            <a:fillRect/>
          </a:stretch>
        </p:blipFill>
        <p:spPr>
          <a:xfrm>
            <a:off x="2355273" y="2559477"/>
            <a:ext cx="4141922" cy="2661282"/>
          </a:xfrm>
          <a:prstGeom prst="rect">
            <a:avLst/>
          </a:prstGeom>
        </p:spPr>
      </p:pic>
      <p:sp>
        <p:nvSpPr>
          <p:cNvPr id="6" name="Pravokotnik 5"/>
          <p:cNvSpPr/>
          <p:nvPr/>
        </p:nvSpPr>
        <p:spPr>
          <a:xfrm>
            <a:off x="2355273" y="5166768"/>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8798722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g94c9480fe8_1_644"/>
          <p:cNvPicPr preferRelativeResize="0"/>
          <p:nvPr/>
        </p:nvPicPr>
        <p:blipFill rotWithShape="1">
          <a:blip r:embed="rId3">
            <a:alphaModFix/>
          </a:blip>
          <a:srcRect/>
          <a:stretch/>
        </p:blipFill>
        <p:spPr>
          <a:xfrm>
            <a:off x="782627" y="1232460"/>
            <a:ext cx="8193767" cy="437612"/>
          </a:xfrm>
          <a:prstGeom prst="rect">
            <a:avLst/>
          </a:prstGeom>
          <a:noFill/>
          <a:ln>
            <a:noFill/>
          </a:ln>
        </p:spPr>
      </p:pic>
      <p:sp>
        <p:nvSpPr>
          <p:cNvPr id="988" name="Google Shape;988;g94c9480fe8_1_64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Replica Set (replikacijski niz)</a:t>
            </a:r>
            <a:endParaRPr/>
          </a:p>
        </p:txBody>
      </p:sp>
      <p:sp>
        <p:nvSpPr>
          <p:cNvPr id="989" name="Google Shape;989;g94c9480fe8_1_64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122</a:t>
            </a:fld>
            <a:endParaRPr/>
          </a:p>
        </p:txBody>
      </p:sp>
      <p:sp>
        <p:nvSpPr>
          <p:cNvPr id="990" name="Google Shape;990;g94c9480fe8_1_644"/>
          <p:cNvSpPr txBox="1">
            <a:spLocks noGrp="1"/>
          </p:cNvSpPr>
          <p:nvPr>
            <p:ph type="body" idx="1"/>
          </p:nvPr>
        </p:nvSpPr>
        <p:spPr>
          <a:xfrm>
            <a:off x="474483" y="952764"/>
            <a:ext cx="8588100" cy="4420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a:t>Replikacijski niz (RS) nadomešča replikacijski nadzornik (RC).</a:t>
            </a:r>
            <a:endParaRPr/>
          </a:p>
          <a:p>
            <a:pPr marL="342900" lvl="0" indent="-215900" algn="l" rtl="0">
              <a:lnSpc>
                <a:spcPct val="90000"/>
              </a:lnSpc>
              <a:spcBef>
                <a:spcPts val="400"/>
              </a:spcBef>
              <a:spcAft>
                <a:spcPts val="0"/>
              </a:spcAft>
              <a:buClr>
                <a:srgbClr val="344447"/>
              </a:buClr>
              <a:buSzPts val="2000"/>
              <a:buNone/>
            </a:pPr>
            <a:endParaRPr/>
          </a:p>
          <a:p>
            <a:pPr marL="342900" lvl="0" indent="-342900" algn="l" rtl="0">
              <a:lnSpc>
                <a:spcPct val="90000"/>
              </a:lnSpc>
              <a:spcBef>
                <a:spcPts val="400"/>
              </a:spcBef>
              <a:spcAft>
                <a:spcPts val="0"/>
              </a:spcAft>
              <a:buClr>
                <a:srgbClr val="344447"/>
              </a:buClr>
              <a:buSzPts val="2000"/>
              <a:buChar char="•"/>
            </a:pPr>
            <a:r>
              <a:rPr lang="en-US"/>
              <a:t>Večinoma jih ne kreiramo direktno, ampak z uporabo Deployment vira</a:t>
            </a:r>
            <a:endParaRPr/>
          </a:p>
          <a:p>
            <a:pPr marL="342900" lvl="0" indent="-342900" algn="l" rtl="0">
              <a:lnSpc>
                <a:spcPct val="90000"/>
              </a:lnSpc>
              <a:spcBef>
                <a:spcPts val="400"/>
              </a:spcBef>
              <a:spcAft>
                <a:spcPts val="0"/>
              </a:spcAft>
              <a:buClr>
                <a:srgbClr val="344447"/>
              </a:buClr>
              <a:buSzPts val="2000"/>
              <a:buChar char="•"/>
            </a:pPr>
            <a:r>
              <a:rPr lang="en-US" u="sng">
                <a:solidFill>
                  <a:schemeClr val="hlink"/>
                </a:solidFill>
                <a:hlinkClick r:id="rId4"/>
              </a:rPr>
              <a:t>https://kubernetes.io/docs/concepts/workloads/controllers/replicaset/</a:t>
            </a:r>
            <a:endParaRPr/>
          </a:p>
          <a:p>
            <a:pPr marL="342900" lvl="0" indent="-342900" algn="l" rtl="0">
              <a:lnSpc>
                <a:spcPct val="90000"/>
              </a:lnSpc>
              <a:spcBef>
                <a:spcPts val="400"/>
              </a:spcBef>
              <a:spcAft>
                <a:spcPts val="0"/>
              </a:spcAft>
              <a:buClr>
                <a:srgbClr val="344447"/>
              </a:buClr>
              <a:buSzPts val="2000"/>
              <a:buChar char="•"/>
            </a:pPr>
            <a:r>
              <a:rPr lang="en-US"/>
              <a:t>Replikacijski niz uporabimo v primeru:</a:t>
            </a:r>
            <a:endParaRPr/>
          </a:p>
          <a:p>
            <a:pPr marL="742950" lvl="1" indent="-285750" algn="l" rtl="0">
              <a:lnSpc>
                <a:spcPct val="90000"/>
              </a:lnSpc>
              <a:spcBef>
                <a:spcPts val="360"/>
              </a:spcBef>
              <a:spcAft>
                <a:spcPts val="0"/>
              </a:spcAft>
              <a:buClr>
                <a:srgbClr val="344447"/>
              </a:buClr>
              <a:buSzPts val="1800"/>
              <a:buChar char="–"/>
            </a:pPr>
            <a:r>
              <a:rPr lang="en-US"/>
              <a:t>ko imamo zahtevo, da v določenem trenutku teče določeno število podov,</a:t>
            </a:r>
            <a:endParaRPr/>
          </a:p>
          <a:p>
            <a:pPr marL="742950" lvl="1" indent="-285750" algn="l" rtl="0">
              <a:lnSpc>
                <a:spcPct val="90000"/>
              </a:lnSpc>
              <a:spcBef>
                <a:spcPts val="360"/>
              </a:spcBef>
              <a:spcAft>
                <a:spcPts val="0"/>
              </a:spcAft>
              <a:buClr>
                <a:srgbClr val="344447"/>
              </a:buClr>
              <a:buSzPts val="1800"/>
              <a:buChar char="–"/>
            </a:pPr>
            <a:r>
              <a:rPr lang="en-US"/>
              <a:t>ni potrebe po posodobitvah.</a:t>
            </a:r>
            <a:endParaRPr/>
          </a:p>
          <a:p>
            <a:pPr marL="342900" lvl="0" indent="-342900" algn="l" rtl="0">
              <a:lnSpc>
                <a:spcPct val="90000"/>
              </a:lnSpc>
              <a:spcBef>
                <a:spcPts val="400"/>
              </a:spcBef>
              <a:spcAft>
                <a:spcPts val="0"/>
              </a:spcAft>
              <a:buClr>
                <a:srgbClr val="344447"/>
              </a:buClr>
              <a:buSzPts val="2000"/>
              <a:buChar char="•"/>
            </a:pPr>
            <a:r>
              <a:rPr lang="en-US"/>
              <a:t>Razlika med RS in RC zajema</a:t>
            </a:r>
            <a:endParaRPr/>
          </a:p>
          <a:p>
            <a:pPr marL="742950" lvl="1" indent="-285750" algn="l" rtl="0">
              <a:lnSpc>
                <a:spcPct val="90000"/>
              </a:lnSpc>
              <a:spcBef>
                <a:spcPts val="360"/>
              </a:spcBef>
              <a:spcAft>
                <a:spcPts val="0"/>
              </a:spcAft>
              <a:buClr>
                <a:srgbClr val="344447"/>
              </a:buClr>
              <a:buSzPts val="1800"/>
              <a:buChar char="–"/>
            </a:pPr>
            <a:r>
              <a:rPr lang="en-US"/>
              <a:t>podporo za selector</a:t>
            </a:r>
            <a:endParaRPr/>
          </a:p>
          <a:p>
            <a:pPr marL="1143000" lvl="2" indent="-228600" algn="l" rtl="0">
              <a:lnSpc>
                <a:spcPct val="90000"/>
              </a:lnSpc>
              <a:spcBef>
                <a:spcPts val="320"/>
              </a:spcBef>
              <a:spcAft>
                <a:spcPts val="0"/>
              </a:spcAft>
              <a:buClr>
                <a:srgbClr val="344447"/>
              </a:buClr>
              <a:buSzPts val="1600"/>
              <a:buChar char="•"/>
            </a:pPr>
            <a:r>
              <a:rPr lang="en-US"/>
              <a:t>RS podpira selector na osnovi set ov.</a:t>
            </a:r>
            <a:endParaRPr/>
          </a:p>
          <a:p>
            <a:pPr marL="1143000" lvl="2" indent="-228600" algn="l" rtl="0">
              <a:lnSpc>
                <a:spcPct val="90000"/>
              </a:lnSpc>
              <a:spcBef>
                <a:spcPts val="320"/>
              </a:spcBef>
              <a:spcAft>
                <a:spcPts val="0"/>
              </a:spcAft>
              <a:buClr>
                <a:srgbClr val="344447"/>
              </a:buClr>
              <a:buSzPts val="1600"/>
              <a:buChar char="•"/>
            </a:pPr>
            <a:r>
              <a:rPr lang="en-US"/>
              <a:t>RC podpira selector le na osnovi enakosti</a:t>
            </a:r>
            <a:endParaRPr/>
          </a:p>
          <a:p>
            <a:pPr marL="742950" lvl="1" indent="-285750" algn="l" rtl="0">
              <a:lnSpc>
                <a:spcPct val="90000"/>
              </a:lnSpc>
              <a:spcBef>
                <a:spcPts val="360"/>
              </a:spcBef>
              <a:spcAft>
                <a:spcPts val="0"/>
              </a:spcAft>
              <a:buClr>
                <a:srgbClr val="344447"/>
              </a:buClr>
              <a:buSzPts val="1800"/>
              <a:buChar char="–"/>
            </a:pPr>
            <a:r>
              <a:rPr lang="en-US"/>
              <a:t>podporo za rolling update</a:t>
            </a:r>
            <a:endParaRPr/>
          </a:p>
          <a:p>
            <a:pPr marL="1143000" lvl="2" indent="-228600" algn="l" rtl="0">
              <a:lnSpc>
                <a:spcPct val="90000"/>
              </a:lnSpc>
              <a:spcBef>
                <a:spcPts val="320"/>
              </a:spcBef>
              <a:spcAft>
                <a:spcPts val="0"/>
              </a:spcAft>
              <a:buClr>
                <a:srgbClr val="344447"/>
              </a:buClr>
              <a:buSzPts val="1600"/>
              <a:buChar char="•"/>
            </a:pPr>
            <a:r>
              <a:rPr lang="en-US"/>
              <a:t>V primeru potrebe je priporočena uporaba namestitvene enote tipa namestitev, ki za razliko od RS omogoča deklarativno nadgradnjo</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ka 6"/>
          <p:cNvPicPr>
            <a:picLocks noChangeAspect="1"/>
          </p:cNvPicPr>
          <p:nvPr/>
        </p:nvPicPr>
        <p:blipFill>
          <a:blip r:embed="rId3"/>
          <a:stretch>
            <a:fillRect/>
          </a:stretch>
        </p:blipFill>
        <p:spPr>
          <a:xfrm>
            <a:off x="0" y="2592108"/>
            <a:ext cx="4801489" cy="2321350"/>
          </a:xfrm>
          <a:prstGeom prst="rect">
            <a:avLst/>
          </a:prstGeom>
        </p:spPr>
      </p:pic>
      <p:sp>
        <p:nvSpPr>
          <p:cNvPr id="2" name="Naslov 1"/>
          <p:cNvSpPr>
            <a:spLocks noGrp="1"/>
          </p:cNvSpPr>
          <p:nvPr>
            <p:ph type="title"/>
          </p:nvPr>
        </p:nvSpPr>
        <p:spPr/>
        <p:txBody>
          <a:bodyPr/>
          <a:lstStyle/>
          <a:p>
            <a:r>
              <a:rPr lang="en-US" dirty="0" err="1"/>
              <a:t>DaemonSets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123</a:t>
            </a:fld>
            <a:endParaRPr lang="en-GB"/>
          </a:p>
        </p:txBody>
      </p:sp>
      <p:sp>
        <p:nvSpPr>
          <p:cNvPr id="4" name="Označba mesta besedila 3"/>
          <p:cNvSpPr>
            <a:spLocks noGrp="1"/>
          </p:cNvSpPr>
          <p:nvPr>
            <p:ph type="body" sz="quarter" idx="13"/>
          </p:nvPr>
        </p:nvSpPr>
        <p:spPr/>
        <p:txBody>
          <a:bodyPr/>
          <a:lstStyle/>
          <a:p>
            <a:r>
              <a:rPr lang="en-US" dirty="0"/>
              <a:t>R</a:t>
            </a:r>
            <a:r>
              <a:rPr lang="en-US" dirty="0" smtClean="0"/>
              <a:t>un </a:t>
            </a:r>
            <a:r>
              <a:rPr lang="en-US" dirty="0"/>
              <a:t>on each and every node in the </a:t>
            </a:r>
            <a:r>
              <a:rPr lang="en-US" dirty="0" smtClean="0"/>
              <a:t>cluster exactly </a:t>
            </a:r>
            <a:r>
              <a:rPr lang="en-US" dirty="0"/>
              <a:t>one instance of the </a:t>
            </a:r>
            <a:r>
              <a:rPr lang="en-US" dirty="0" smtClean="0"/>
              <a:t>pod</a:t>
            </a:r>
          </a:p>
          <a:p>
            <a:r>
              <a:rPr lang="en-US" dirty="0"/>
              <a:t>I</a:t>
            </a:r>
            <a:r>
              <a:rPr lang="en-US" dirty="0" smtClean="0"/>
              <a:t>nfrastructure-related </a:t>
            </a:r>
            <a:r>
              <a:rPr lang="en-US" dirty="0"/>
              <a:t>pods that perform system-level </a:t>
            </a:r>
            <a:r>
              <a:rPr lang="en-US" dirty="0" smtClean="0"/>
              <a:t>operations (log collector, resource monitor</a:t>
            </a:r>
            <a:r>
              <a:rPr lang="aa-ET" dirty="0" smtClean="0"/>
              <a:t>…</a:t>
            </a:r>
            <a:r>
              <a:rPr lang="en-US" dirty="0" smtClean="0"/>
              <a:t>)</a:t>
            </a:r>
            <a:endParaRPr lang="en-US" dirty="0"/>
          </a:p>
        </p:txBody>
      </p:sp>
      <p:pic>
        <p:nvPicPr>
          <p:cNvPr id="5" name="Slika 4"/>
          <p:cNvPicPr>
            <a:picLocks noChangeAspect="1"/>
          </p:cNvPicPr>
          <p:nvPr/>
        </p:nvPicPr>
        <p:blipFill>
          <a:blip r:embed="rId4"/>
          <a:stretch>
            <a:fillRect/>
          </a:stretch>
        </p:blipFill>
        <p:spPr>
          <a:xfrm>
            <a:off x="4956048" y="2382826"/>
            <a:ext cx="3796847" cy="2680127"/>
          </a:xfrm>
          <a:prstGeom prst="rect">
            <a:avLst/>
          </a:prstGeom>
        </p:spPr>
      </p:pic>
      <p:sp>
        <p:nvSpPr>
          <p:cNvPr id="6" name="Pravokotnik 5"/>
          <p:cNvSpPr/>
          <p:nvPr/>
        </p:nvSpPr>
        <p:spPr>
          <a:xfrm>
            <a:off x="2532446" y="4992361"/>
            <a:ext cx="4096954" cy="246221"/>
          </a:xfrm>
          <a:prstGeom prst="rect">
            <a:avLst/>
          </a:prstGeom>
        </p:spPr>
        <p:txBody>
          <a:bodyPr wrap="square">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11523625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94c9480fe8_1_661"/>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DaemonSet – SSD monitor</a:t>
            </a:r>
            <a:endParaRPr/>
          </a:p>
        </p:txBody>
      </p:sp>
      <p:sp>
        <p:nvSpPr>
          <p:cNvPr id="1006" name="Google Shape;1006;g94c9480fe8_1_661"/>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124</a:t>
            </a:fld>
            <a:endParaRPr/>
          </a:p>
        </p:txBody>
      </p:sp>
      <p:sp>
        <p:nvSpPr>
          <p:cNvPr id="1007" name="Google Shape;1007;g94c9480fe8_1_661"/>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Želimo namestiti aplikacijo, ki monitorira SSD na vse tiste gostitelje, ki podpirajo SSD</a:t>
            </a:r>
            <a:endParaRPr/>
          </a:p>
          <a:p>
            <a:pPr marL="0" lvl="0" indent="0" algn="l" rtl="0">
              <a:spcBef>
                <a:spcPts val="400"/>
              </a:spcBef>
              <a:spcAft>
                <a:spcPts val="0"/>
              </a:spcAft>
              <a:buClr>
                <a:srgbClr val="344447"/>
              </a:buClr>
              <a:buSzPts val="2000"/>
              <a:buNone/>
            </a:pPr>
            <a:endParaRPr/>
          </a:p>
        </p:txBody>
      </p:sp>
      <p:pic>
        <p:nvPicPr>
          <p:cNvPr id="1008" name="Google Shape;1008;g94c9480fe8_1_661"/>
          <p:cNvPicPr preferRelativeResize="0"/>
          <p:nvPr/>
        </p:nvPicPr>
        <p:blipFill rotWithShape="1">
          <a:blip r:embed="rId3">
            <a:alphaModFix/>
          </a:blip>
          <a:srcRect/>
          <a:stretch/>
        </p:blipFill>
        <p:spPr>
          <a:xfrm>
            <a:off x="1773049" y="2020782"/>
            <a:ext cx="5597901" cy="2964121"/>
          </a:xfrm>
          <a:prstGeom prst="rect">
            <a:avLst/>
          </a:prstGeom>
          <a:noFill/>
          <a:ln>
            <a:noFill/>
          </a:ln>
        </p:spPr>
      </p:pic>
      <p:sp>
        <p:nvSpPr>
          <p:cNvPr id="1009" name="Google Shape;1009;g94c9480fe8_1_661"/>
          <p:cNvSpPr txBox="1"/>
          <p:nvPr/>
        </p:nvSpPr>
        <p:spPr>
          <a:xfrm>
            <a:off x="1773049" y="496620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Jobs </a:t>
            </a:r>
            <a:r>
              <a:rPr lang="en-US" dirty="0"/>
              <a:t>/ </a:t>
            </a:r>
            <a:r>
              <a:rPr lang="en-US" dirty="0" err="1"/>
              <a:t>CronJob</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125</a:t>
            </a:fld>
            <a:endParaRPr lang="en-GB"/>
          </a:p>
        </p:txBody>
      </p:sp>
      <p:sp>
        <p:nvSpPr>
          <p:cNvPr id="4" name="Označba mesta besedila 3"/>
          <p:cNvSpPr>
            <a:spLocks noGrp="1"/>
          </p:cNvSpPr>
          <p:nvPr>
            <p:ph type="body" sz="quarter" idx="13"/>
          </p:nvPr>
        </p:nvSpPr>
        <p:spPr>
          <a:xfrm>
            <a:off x="362609" y="1104901"/>
            <a:ext cx="8118603" cy="2132076"/>
          </a:xfrm>
        </p:spPr>
        <p:txBody>
          <a:bodyPr>
            <a:normAutofit/>
          </a:bodyPr>
          <a:lstStyle/>
          <a:p>
            <a:r>
              <a:rPr lang="en-US" dirty="0" smtClean="0"/>
              <a:t>Allows </a:t>
            </a:r>
            <a:r>
              <a:rPr lang="en-US" dirty="0"/>
              <a:t>you to run a pod whose container isn’t restarted when the process running inside finishes </a:t>
            </a:r>
            <a:r>
              <a:rPr lang="en-US" dirty="0" smtClean="0"/>
              <a:t>successfully.</a:t>
            </a:r>
          </a:p>
          <a:p>
            <a:r>
              <a:rPr lang="en-US" dirty="0"/>
              <a:t>In the event of a node failure, the pods on that node that are managed by a Job will be rescheduled to other </a:t>
            </a:r>
            <a:r>
              <a:rPr lang="en-US" dirty="0" smtClean="0"/>
              <a:t>nodes.</a:t>
            </a:r>
          </a:p>
          <a:p>
            <a:r>
              <a:rPr lang="en-US" b="1" dirty="0"/>
              <a:t>Jobs</a:t>
            </a:r>
            <a:r>
              <a:rPr lang="en-US" dirty="0"/>
              <a:t> are useful for ad hoc tasks, where it’s crucial that the task </a:t>
            </a:r>
            <a:r>
              <a:rPr lang="en-US" dirty="0" smtClean="0"/>
              <a:t>fin</a:t>
            </a:r>
            <a:r>
              <a:rPr lang="en-US" dirty="0"/>
              <a:t>i</a:t>
            </a:r>
            <a:r>
              <a:rPr lang="en-US" dirty="0" smtClean="0"/>
              <a:t>shes </a:t>
            </a:r>
            <a:r>
              <a:rPr lang="en-US" dirty="0"/>
              <a:t>properly</a:t>
            </a:r>
            <a:r>
              <a:rPr lang="en-US" dirty="0" smtClean="0"/>
              <a:t>.</a:t>
            </a:r>
          </a:p>
        </p:txBody>
      </p:sp>
      <p:pic>
        <p:nvPicPr>
          <p:cNvPr id="5" name="Slika 4"/>
          <p:cNvPicPr>
            <a:picLocks noChangeAspect="1"/>
          </p:cNvPicPr>
          <p:nvPr/>
        </p:nvPicPr>
        <p:blipFill>
          <a:blip r:embed="rId2"/>
          <a:stretch>
            <a:fillRect/>
          </a:stretch>
        </p:blipFill>
        <p:spPr>
          <a:xfrm>
            <a:off x="4872032" y="3083926"/>
            <a:ext cx="3609180" cy="2126681"/>
          </a:xfrm>
          <a:prstGeom prst="rect">
            <a:avLst/>
          </a:prstGeom>
        </p:spPr>
      </p:pic>
      <p:sp>
        <p:nvSpPr>
          <p:cNvPr id="6" name="Označba mesta besedila 3"/>
          <p:cNvSpPr txBox="1">
            <a:spLocks/>
          </p:cNvSpPr>
          <p:nvPr/>
        </p:nvSpPr>
        <p:spPr>
          <a:xfrm>
            <a:off x="362609" y="3157754"/>
            <a:ext cx="4509423" cy="21320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t>CronJob</a:t>
            </a:r>
            <a:r>
              <a:rPr lang="en-US" dirty="0"/>
              <a:t> </a:t>
            </a:r>
            <a:r>
              <a:rPr lang="en-US" dirty="0" smtClean="0"/>
              <a:t>resource is </a:t>
            </a:r>
            <a:r>
              <a:rPr lang="en-US" dirty="0"/>
              <a:t>useful for jobs </a:t>
            </a:r>
            <a:r>
              <a:rPr lang="en-US" dirty="0" smtClean="0"/>
              <a:t>that need </a:t>
            </a:r>
            <a:r>
              <a:rPr lang="en-US" dirty="0"/>
              <a:t>to be run at a specific time in the future or repeatedly in the specified </a:t>
            </a:r>
            <a:r>
              <a:rPr lang="en-US" dirty="0" smtClean="0"/>
              <a:t>interval. </a:t>
            </a:r>
            <a:endParaRPr lang="en-US" dirty="0"/>
          </a:p>
        </p:txBody>
      </p:sp>
      <p:sp>
        <p:nvSpPr>
          <p:cNvPr id="7" name="Pravokotnik 6"/>
          <p:cNvSpPr/>
          <p:nvPr/>
        </p:nvSpPr>
        <p:spPr>
          <a:xfrm>
            <a:off x="4673079" y="5161209"/>
            <a:ext cx="4007086" cy="246221"/>
          </a:xfrm>
          <a:prstGeom prst="rect">
            <a:avLst/>
          </a:prstGeom>
        </p:spPr>
        <p:txBody>
          <a:bodyPr wrap="square">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025517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Service</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126</a:t>
            </a:fld>
            <a:endParaRPr lang="en-GB"/>
          </a:p>
        </p:txBody>
      </p:sp>
      <p:sp>
        <p:nvSpPr>
          <p:cNvPr id="4" name="Označba mesta besedila 3"/>
          <p:cNvSpPr>
            <a:spLocks noGrp="1"/>
          </p:cNvSpPr>
          <p:nvPr>
            <p:ph type="body" sz="quarter" idx="13"/>
          </p:nvPr>
        </p:nvSpPr>
        <p:spPr/>
        <p:txBody>
          <a:bodyPr/>
          <a:lstStyle/>
          <a:p>
            <a:r>
              <a:rPr lang="en-US" dirty="0" smtClean="0"/>
              <a:t>Pods </a:t>
            </a:r>
            <a:r>
              <a:rPr lang="en-US" dirty="0"/>
              <a:t>will usually respond to HTTP requests coming either from other pods inside the cluster or from clients outside the </a:t>
            </a:r>
            <a:r>
              <a:rPr lang="en-US" dirty="0" smtClean="0"/>
              <a:t>cluster.</a:t>
            </a:r>
          </a:p>
          <a:p>
            <a:r>
              <a:rPr lang="en-US" dirty="0" smtClean="0"/>
              <a:t>Specifying </a:t>
            </a:r>
            <a:r>
              <a:rPr lang="en-US" dirty="0"/>
              <a:t>the exact IP address or hostname of the server providing the service in the client’s configuration files wouldn’t </a:t>
            </a:r>
            <a:r>
              <a:rPr lang="en-US" dirty="0" smtClean="0"/>
              <a:t>work in Kubernetes:</a:t>
            </a:r>
          </a:p>
          <a:p>
            <a:pPr lvl="1"/>
            <a:r>
              <a:rPr lang="en-US" dirty="0"/>
              <a:t>Pods are </a:t>
            </a:r>
            <a:r>
              <a:rPr lang="en-US" dirty="0" smtClean="0"/>
              <a:t>ephemeral</a:t>
            </a:r>
          </a:p>
          <a:p>
            <a:pPr lvl="1"/>
            <a:r>
              <a:rPr lang="en-US" dirty="0"/>
              <a:t>Kubernetes assigns an IP address to a pod after the pod has been scheduled to a node and before it’s </a:t>
            </a:r>
            <a:r>
              <a:rPr lang="en-US" dirty="0" smtClean="0"/>
              <a:t>started</a:t>
            </a:r>
          </a:p>
          <a:p>
            <a:pPr lvl="1"/>
            <a:r>
              <a:rPr lang="en-US" dirty="0"/>
              <a:t>Horizontal scaling means multiple pods may provide the same </a:t>
            </a:r>
            <a:r>
              <a:rPr lang="en-US" dirty="0" smtClean="0"/>
              <a:t>service</a:t>
            </a:r>
          </a:p>
          <a:p>
            <a:r>
              <a:rPr lang="en-US" dirty="0"/>
              <a:t>To solve these problems, Kubernetes </a:t>
            </a:r>
            <a:r>
              <a:rPr lang="en-US" dirty="0" smtClean="0"/>
              <a:t>provides </a:t>
            </a:r>
            <a:r>
              <a:rPr lang="en-US" dirty="0"/>
              <a:t>another resource </a:t>
            </a:r>
            <a:r>
              <a:rPr lang="en-US" dirty="0" smtClean="0"/>
              <a:t>type - </a:t>
            </a:r>
            <a:r>
              <a:rPr lang="en-US" b="1" dirty="0" smtClean="0"/>
              <a:t>Services</a:t>
            </a:r>
            <a:endParaRPr lang="en-US" b="1" dirty="0"/>
          </a:p>
        </p:txBody>
      </p:sp>
    </p:spTree>
    <p:extLst>
      <p:ext uri="{BB962C8B-B14F-4D97-AF65-F5344CB8AC3E}">
        <p14:creationId xmlns:p14="http://schemas.microsoft.com/office/powerpoint/2010/main" val="121019125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p:cNvPicPr>
            <a:picLocks noChangeAspect="1"/>
          </p:cNvPicPr>
          <p:nvPr/>
        </p:nvPicPr>
        <p:blipFill>
          <a:blip r:embed="rId2"/>
          <a:stretch>
            <a:fillRect/>
          </a:stretch>
        </p:blipFill>
        <p:spPr>
          <a:xfrm>
            <a:off x="1865376" y="1868737"/>
            <a:ext cx="5113068" cy="3443230"/>
          </a:xfrm>
          <a:prstGeom prst="rect">
            <a:avLst/>
          </a:prstGeom>
        </p:spPr>
      </p:pic>
      <p:sp>
        <p:nvSpPr>
          <p:cNvPr id="3" name="Označba mesta številke diapozitiva 2"/>
          <p:cNvSpPr>
            <a:spLocks noGrp="1"/>
          </p:cNvSpPr>
          <p:nvPr>
            <p:ph type="sldNum" sz="quarter" idx="12"/>
          </p:nvPr>
        </p:nvSpPr>
        <p:spPr/>
        <p:txBody>
          <a:bodyPr/>
          <a:lstStyle/>
          <a:p>
            <a:fld id="{FA56ABA4-253D-44E9-97A8-82E0FB6AF783}" type="slidenum">
              <a:rPr lang="en-GB" smtClean="0"/>
              <a:pPr/>
              <a:t>127</a:t>
            </a:fld>
            <a:endParaRPr lang="en-GB"/>
          </a:p>
        </p:txBody>
      </p:sp>
      <p:sp>
        <p:nvSpPr>
          <p:cNvPr id="4" name="Označba mesta besedila 3"/>
          <p:cNvSpPr>
            <a:spLocks noGrp="1"/>
          </p:cNvSpPr>
          <p:nvPr>
            <p:ph type="body" sz="quarter" idx="13"/>
          </p:nvPr>
        </p:nvSpPr>
        <p:spPr>
          <a:xfrm>
            <a:off x="362609" y="365761"/>
            <a:ext cx="8118603" cy="1655063"/>
          </a:xfrm>
        </p:spPr>
        <p:txBody>
          <a:bodyPr>
            <a:normAutofit lnSpcReduction="10000"/>
          </a:bodyPr>
          <a:lstStyle/>
          <a:p>
            <a:r>
              <a:rPr lang="en-US" dirty="0"/>
              <a:t>A Kubernetes Service is a resource you create to make a single, constant point of entry to a group of pods providing the same service (</a:t>
            </a:r>
            <a:r>
              <a:rPr lang="en-US" dirty="0" err="1"/>
              <a:t>ClusterIP</a:t>
            </a:r>
            <a:r>
              <a:rPr lang="en-US" dirty="0"/>
              <a:t>). </a:t>
            </a:r>
            <a:endParaRPr lang="en-US" dirty="0" smtClean="0"/>
          </a:p>
          <a:p>
            <a:pPr lvl="1"/>
            <a:r>
              <a:rPr lang="en-US" dirty="0" smtClean="0"/>
              <a:t>The IP </a:t>
            </a:r>
            <a:r>
              <a:rPr lang="en-US" dirty="0"/>
              <a:t>address and port </a:t>
            </a:r>
            <a:r>
              <a:rPr lang="en-US" dirty="0" smtClean="0"/>
              <a:t>never </a:t>
            </a:r>
            <a:r>
              <a:rPr lang="en-US" dirty="0"/>
              <a:t>change while the service </a:t>
            </a:r>
            <a:r>
              <a:rPr lang="en-US" dirty="0" smtClean="0"/>
              <a:t>exists.</a:t>
            </a:r>
          </a:p>
          <a:p>
            <a:pPr lvl="1"/>
            <a:r>
              <a:rPr lang="en-US" dirty="0" smtClean="0"/>
              <a:t>Connections </a:t>
            </a:r>
            <a:r>
              <a:rPr lang="en-US" dirty="0"/>
              <a:t>are </a:t>
            </a:r>
            <a:r>
              <a:rPr lang="en-US" dirty="0" smtClean="0"/>
              <a:t>routed to </a:t>
            </a:r>
            <a:r>
              <a:rPr lang="en-US" dirty="0"/>
              <a:t>one of the pods backing that </a:t>
            </a:r>
            <a:r>
              <a:rPr lang="en-US" dirty="0" smtClean="0"/>
              <a:t>service.</a:t>
            </a:r>
          </a:p>
          <a:p>
            <a:pPr marL="0" indent="0">
              <a:buNone/>
            </a:pPr>
            <a:endParaRPr lang="en-US" dirty="0"/>
          </a:p>
        </p:txBody>
      </p:sp>
      <p:sp>
        <p:nvSpPr>
          <p:cNvPr id="6" name="Pravokotnik 5"/>
          <p:cNvSpPr/>
          <p:nvPr/>
        </p:nvSpPr>
        <p:spPr>
          <a:xfrm>
            <a:off x="2971358" y="5220759"/>
            <a:ext cx="4007086" cy="246221"/>
          </a:xfrm>
          <a:prstGeom prst="rect">
            <a:avLst/>
          </a:prstGeom>
        </p:spPr>
        <p:txBody>
          <a:bodyPr wrap="square">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719580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g94c9480fe8_1_106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Primer: ustvarjanje storitve</a:t>
            </a:r>
            <a:endParaRPr/>
          </a:p>
        </p:txBody>
      </p:sp>
      <p:sp>
        <p:nvSpPr>
          <p:cNvPr id="1033" name="Google Shape;1033;g94c9480fe8_1_106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128</a:t>
            </a:fld>
            <a:endParaRPr/>
          </a:p>
        </p:txBody>
      </p:sp>
      <p:sp>
        <p:nvSpPr>
          <p:cNvPr id="1034" name="Google Shape;1034;g94c9480fe8_1_106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3 ReplicaSet stroki in Service</a:t>
            </a:r>
            <a:endParaRPr/>
          </a:p>
        </p:txBody>
      </p:sp>
      <p:pic>
        <p:nvPicPr>
          <p:cNvPr id="1035" name="Google Shape;1035;g94c9480fe8_1_1064"/>
          <p:cNvPicPr preferRelativeResize="0"/>
          <p:nvPr/>
        </p:nvPicPr>
        <p:blipFill>
          <a:blip r:embed="rId3">
            <a:alphaModFix/>
          </a:blip>
          <a:stretch>
            <a:fillRect/>
          </a:stretch>
        </p:blipFill>
        <p:spPr>
          <a:xfrm>
            <a:off x="1834250" y="1865300"/>
            <a:ext cx="5175300" cy="3296675"/>
          </a:xfrm>
          <a:prstGeom prst="rect">
            <a:avLst/>
          </a:prstGeom>
          <a:noFill/>
          <a:ln>
            <a:noFill/>
          </a:ln>
        </p:spPr>
      </p:pic>
      <p:sp>
        <p:nvSpPr>
          <p:cNvPr id="1036" name="Google Shape;1036;g94c9480fe8_1_1064"/>
          <p:cNvSpPr txBox="1"/>
          <p:nvPr/>
        </p:nvSpPr>
        <p:spPr>
          <a:xfrm>
            <a:off x="1834261" y="50631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94c9480fe8_1_107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129</a:t>
            </a:fld>
            <a:endParaRPr/>
          </a:p>
        </p:txBody>
      </p:sp>
      <p:pic>
        <p:nvPicPr>
          <p:cNvPr id="1043" name="Google Shape;1043;g94c9480fe8_1_1071"/>
          <p:cNvPicPr preferRelativeResize="0"/>
          <p:nvPr/>
        </p:nvPicPr>
        <p:blipFill>
          <a:blip r:embed="rId3">
            <a:alphaModFix/>
          </a:blip>
          <a:stretch>
            <a:fillRect/>
          </a:stretch>
        </p:blipFill>
        <p:spPr>
          <a:xfrm>
            <a:off x="887400" y="890607"/>
            <a:ext cx="7178026" cy="4071281"/>
          </a:xfrm>
          <a:prstGeom prst="rect">
            <a:avLst/>
          </a:prstGeom>
          <a:noFill/>
          <a:ln>
            <a:noFill/>
          </a:ln>
        </p:spPr>
      </p:pic>
      <p:sp>
        <p:nvSpPr>
          <p:cNvPr id="1044" name="Google Shape;1044;g94c9480fe8_1_1071"/>
          <p:cNvSpPr txBox="1"/>
          <p:nvPr/>
        </p:nvSpPr>
        <p:spPr>
          <a:xfrm>
            <a:off x="1209711" y="48139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2"/>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Razvojni projekti</a:t>
            </a:r>
            <a:endParaRPr/>
          </a:p>
        </p:txBody>
      </p:sp>
      <p:sp>
        <p:nvSpPr>
          <p:cNvPr id="370" name="Google Shape;370;p1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a:t>
            </a:fld>
            <a:endParaRPr/>
          </a:p>
        </p:txBody>
      </p:sp>
      <p:sp>
        <p:nvSpPr>
          <p:cNvPr id="371" name="Google Shape;371;p12"/>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72" name="Google Shape;372;p12"/>
          <p:cNvPicPr preferRelativeResize="0"/>
          <p:nvPr/>
        </p:nvPicPr>
        <p:blipFill rotWithShape="1">
          <a:blip r:embed="rId3">
            <a:alphaModFix/>
          </a:blip>
          <a:srcRect/>
          <a:stretch/>
        </p:blipFill>
        <p:spPr>
          <a:xfrm>
            <a:off x="348085" y="1104900"/>
            <a:ext cx="8447830" cy="3539484"/>
          </a:xfrm>
          <a:prstGeom prst="rect">
            <a:avLst/>
          </a:prstGeom>
          <a:noFill/>
          <a:ln>
            <a:noFill/>
          </a:ln>
        </p:spPr>
      </p:pic>
      <p:pic>
        <p:nvPicPr>
          <p:cNvPr id="373" name="Google Shape;373;p12"/>
          <p:cNvPicPr preferRelativeResize="0"/>
          <p:nvPr/>
        </p:nvPicPr>
        <p:blipFill rotWithShape="1">
          <a:blip r:embed="rId4">
            <a:alphaModFix/>
          </a:blip>
          <a:srcRect/>
          <a:stretch/>
        </p:blipFill>
        <p:spPr>
          <a:xfrm>
            <a:off x="362609" y="2933415"/>
            <a:ext cx="2776694" cy="1729635"/>
          </a:xfrm>
          <a:prstGeom prst="rect">
            <a:avLst/>
          </a:prstGeom>
          <a:noFill/>
          <a:ln>
            <a:noFill/>
          </a:ln>
        </p:spPr>
      </p:pic>
      <p:pic>
        <p:nvPicPr>
          <p:cNvPr id="374" name="Google Shape;374;p12"/>
          <p:cNvPicPr preferRelativeResize="0"/>
          <p:nvPr/>
        </p:nvPicPr>
        <p:blipFill rotWithShape="1">
          <a:blip r:embed="rId5">
            <a:alphaModFix/>
          </a:blip>
          <a:srcRect/>
          <a:stretch/>
        </p:blipFill>
        <p:spPr>
          <a:xfrm>
            <a:off x="5842261" y="1104900"/>
            <a:ext cx="2748953" cy="1759596"/>
          </a:xfrm>
          <a:prstGeom prst="rect">
            <a:avLst/>
          </a:prstGeom>
          <a:noFill/>
          <a:ln>
            <a:noFill/>
          </a:ln>
        </p:spPr>
      </p:pic>
      <p:pic>
        <p:nvPicPr>
          <p:cNvPr id="375" name="Google Shape;375;p12"/>
          <p:cNvPicPr preferRelativeResize="0"/>
          <p:nvPr/>
        </p:nvPicPr>
        <p:blipFill rotWithShape="1">
          <a:blip r:embed="rId6">
            <a:alphaModFix/>
          </a:blip>
          <a:srcRect/>
          <a:stretch/>
        </p:blipFill>
        <p:spPr>
          <a:xfrm>
            <a:off x="5842261" y="2849262"/>
            <a:ext cx="2844539" cy="1795122"/>
          </a:xfrm>
          <a:prstGeom prst="rect">
            <a:avLst/>
          </a:prstGeom>
          <a:noFill/>
          <a:ln>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94e9148a8e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130</a:t>
            </a:fld>
            <a:endParaRPr/>
          </a:p>
        </p:txBody>
      </p:sp>
      <p:sp>
        <p:nvSpPr>
          <p:cNvPr id="1051" name="Google Shape;1051;g94e9148a8e_0_0"/>
          <p:cNvSpPr txBox="1">
            <a:spLocks noGrp="1"/>
          </p:cNvSpPr>
          <p:nvPr>
            <p:ph type="body" idx="1"/>
          </p:nvPr>
        </p:nvSpPr>
        <p:spPr>
          <a:xfrm>
            <a:off x="362600" y="395325"/>
            <a:ext cx="8118600" cy="46677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Primeri povezav:</a:t>
            </a:r>
            <a:endParaRPr/>
          </a:p>
          <a:p>
            <a:pPr marL="914400" lvl="1" indent="-342900" algn="l" rtl="0">
              <a:spcBef>
                <a:spcPts val="0"/>
              </a:spcBef>
              <a:spcAft>
                <a:spcPts val="0"/>
              </a:spcAft>
              <a:buSzPts val="1800"/>
              <a:buChar char="–"/>
            </a:pPr>
            <a:r>
              <a:rPr lang="en-US"/>
              <a:t>večim strokom z enako storitvijo dodelimo enoten IP, ki je dosegljiv ostalim strokom znotraj gruče (</a:t>
            </a:r>
            <a:r>
              <a:rPr lang="en-US" b="1"/>
              <a:t>ClusterIP</a:t>
            </a:r>
            <a:r>
              <a:rPr lang="en-US"/>
              <a:t>)</a:t>
            </a:r>
            <a:endParaRPr/>
          </a:p>
          <a:p>
            <a:pPr marL="914400" lvl="1" indent="-342900" algn="l" rtl="0">
              <a:spcBef>
                <a:spcPts val="0"/>
              </a:spcBef>
              <a:spcAft>
                <a:spcPts val="0"/>
              </a:spcAft>
              <a:buSzPts val="1800"/>
              <a:buChar char="–"/>
            </a:pPr>
            <a:r>
              <a:rPr lang="en-US"/>
              <a:t>izpostavimo storitve izven gruče preko storitve (</a:t>
            </a:r>
            <a:r>
              <a:rPr lang="en-US" b="1"/>
              <a:t>externalName</a:t>
            </a:r>
            <a:r>
              <a:rPr lang="en-US"/>
              <a:t>)</a:t>
            </a:r>
            <a:endParaRPr/>
          </a:p>
          <a:p>
            <a:pPr marL="914400" lvl="1" indent="-342900" algn="l" rtl="0">
              <a:spcBef>
                <a:spcPts val="0"/>
              </a:spcBef>
              <a:spcAft>
                <a:spcPts val="0"/>
              </a:spcAft>
              <a:buSzPts val="1800"/>
              <a:buChar char="–"/>
            </a:pPr>
            <a:r>
              <a:rPr lang="en-US"/>
              <a:t>Izpostavimo storitev zunanjim odjemalcem:</a:t>
            </a:r>
            <a:endParaRPr/>
          </a:p>
          <a:p>
            <a:pPr marL="0" lvl="0" indent="0" algn="l" rtl="0">
              <a:spcBef>
                <a:spcPts val="400"/>
              </a:spcBef>
              <a:spcAft>
                <a:spcPts val="0"/>
              </a:spcAft>
              <a:buNone/>
            </a:pPr>
            <a:endParaRPr/>
          </a:p>
        </p:txBody>
      </p:sp>
      <p:pic>
        <p:nvPicPr>
          <p:cNvPr id="1052" name="Google Shape;1052;g94e9148a8e_0_0"/>
          <p:cNvPicPr preferRelativeResize="0"/>
          <p:nvPr/>
        </p:nvPicPr>
        <p:blipFill>
          <a:blip r:embed="rId3">
            <a:alphaModFix/>
          </a:blip>
          <a:stretch>
            <a:fillRect/>
          </a:stretch>
        </p:blipFill>
        <p:spPr>
          <a:xfrm>
            <a:off x="1244662" y="2151550"/>
            <a:ext cx="6019675" cy="2911475"/>
          </a:xfrm>
          <a:prstGeom prst="rect">
            <a:avLst/>
          </a:prstGeom>
          <a:noFill/>
          <a:ln>
            <a:noFill/>
          </a:ln>
        </p:spPr>
      </p:pic>
      <p:sp>
        <p:nvSpPr>
          <p:cNvPr id="1053" name="Google Shape;1053;g94e9148a8e_0_0"/>
          <p:cNvSpPr txBox="1"/>
          <p:nvPr/>
        </p:nvSpPr>
        <p:spPr>
          <a:xfrm>
            <a:off x="1365711" y="49288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94e9148a8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131</a:t>
            </a:fld>
            <a:endParaRPr/>
          </a:p>
        </p:txBody>
      </p:sp>
      <p:sp>
        <p:nvSpPr>
          <p:cNvPr id="1060" name="Google Shape;1060;g94e9148a8e_0_7"/>
          <p:cNvSpPr txBox="1">
            <a:spLocks noGrp="1"/>
          </p:cNvSpPr>
          <p:nvPr>
            <p:ph type="body" idx="1"/>
          </p:nvPr>
        </p:nvSpPr>
        <p:spPr>
          <a:xfrm>
            <a:off x="362600" y="481025"/>
            <a:ext cx="8118600" cy="4582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b="1"/>
              <a:t>NodePort </a:t>
            </a:r>
            <a:r>
              <a:rPr lang="en-US"/>
              <a:t>- Vsak gostitelj v gruči odpre vrata in usmeri zunanji promet iz teh vrat na konfigururano storitev. Storitev je na voljo na vratih vseh gostiteljev.</a:t>
            </a:r>
            <a:endParaRPr/>
          </a:p>
          <a:p>
            <a:pPr marL="457200" lvl="0" indent="-355600" algn="l" rtl="0">
              <a:spcBef>
                <a:spcPts val="0"/>
              </a:spcBef>
              <a:spcAft>
                <a:spcPts val="0"/>
              </a:spcAft>
              <a:buSzPts val="2000"/>
              <a:buChar char="•"/>
            </a:pPr>
            <a:r>
              <a:rPr lang="en-US" b="1"/>
              <a:t>LoadBalancer </a:t>
            </a:r>
            <a:r>
              <a:rPr lang="en-US"/>
              <a:t>- Storitev je dosegljiva preko namenskega </a:t>
            </a:r>
            <a:r>
              <a:rPr lang="en-US" i="1"/>
              <a:t>load balancer-ja, </a:t>
            </a:r>
            <a:r>
              <a:rPr lang="en-US"/>
              <a:t>zagotovljenega s strani ponudnika oblačnih storitev. Ta usmeri promet na vrata vseh gostiteljev v gruči.</a:t>
            </a:r>
            <a:endParaRPr/>
          </a:p>
          <a:p>
            <a:pPr marL="457200" lvl="0" indent="-355600" algn="l" rtl="0">
              <a:spcBef>
                <a:spcPts val="0"/>
              </a:spcBef>
              <a:spcAft>
                <a:spcPts val="0"/>
              </a:spcAft>
              <a:buSzPts val="2000"/>
              <a:buChar char="•"/>
            </a:pPr>
            <a:r>
              <a:rPr lang="en-US" b="1"/>
              <a:t>Ingress </a:t>
            </a:r>
            <a:r>
              <a:rPr lang="en-US"/>
              <a:t>- povsem drugačni mehanizem za izpostavljanje storitev preko enega naslova IP. Deluje na omrežnem nivoju 7 (HTTP) in ponuja več možnosti od ostalih storitev (omrežni nivo 4).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9350ae61e5_0_2"/>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NodePort service</a:t>
            </a:r>
            <a:endParaRPr/>
          </a:p>
        </p:txBody>
      </p:sp>
      <p:sp>
        <p:nvSpPr>
          <p:cNvPr id="1067" name="Google Shape;1067;g9350ae61e5_0_2"/>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132</a:t>
            </a:fld>
            <a:endParaRPr/>
          </a:p>
        </p:txBody>
      </p:sp>
      <p:pic>
        <p:nvPicPr>
          <p:cNvPr id="1068" name="Google Shape;1068;g9350ae61e5_0_2"/>
          <p:cNvPicPr preferRelativeResize="0"/>
          <p:nvPr/>
        </p:nvPicPr>
        <p:blipFill>
          <a:blip r:embed="rId3">
            <a:alphaModFix/>
          </a:blip>
          <a:stretch>
            <a:fillRect/>
          </a:stretch>
        </p:blipFill>
        <p:spPr>
          <a:xfrm>
            <a:off x="1698725" y="896931"/>
            <a:ext cx="5555399" cy="4323819"/>
          </a:xfrm>
          <a:prstGeom prst="rect">
            <a:avLst/>
          </a:prstGeom>
          <a:noFill/>
          <a:ln>
            <a:noFill/>
          </a:ln>
        </p:spPr>
      </p:pic>
      <p:sp>
        <p:nvSpPr>
          <p:cNvPr id="1069" name="Google Shape;1069;g9350ae61e5_0_2"/>
          <p:cNvSpPr txBox="1"/>
          <p:nvPr/>
        </p:nvSpPr>
        <p:spPr>
          <a:xfrm>
            <a:off x="1324486" y="50700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94e9148a8e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LoadBalancer service</a:t>
            </a:r>
            <a:endParaRPr/>
          </a:p>
        </p:txBody>
      </p:sp>
      <p:sp>
        <p:nvSpPr>
          <p:cNvPr id="1076" name="Google Shape;1076;g94e9148a8e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133</a:t>
            </a:fld>
            <a:endParaRPr/>
          </a:p>
        </p:txBody>
      </p:sp>
      <p:pic>
        <p:nvPicPr>
          <p:cNvPr id="1077" name="Google Shape;1077;g94e9148a8e_0_14"/>
          <p:cNvPicPr preferRelativeResize="0"/>
          <p:nvPr/>
        </p:nvPicPr>
        <p:blipFill>
          <a:blip r:embed="rId3">
            <a:alphaModFix/>
          </a:blip>
          <a:stretch>
            <a:fillRect/>
          </a:stretch>
        </p:blipFill>
        <p:spPr>
          <a:xfrm>
            <a:off x="1967650" y="1136300"/>
            <a:ext cx="5017526" cy="4237450"/>
          </a:xfrm>
          <a:prstGeom prst="rect">
            <a:avLst/>
          </a:prstGeom>
          <a:noFill/>
          <a:ln>
            <a:noFill/>
          </a:ln>
        </p:spPr>
      </p:pic>
      <p:sp>
        <p:nvSpPr>
          <p:cNvPr id="1078" name="Google Shape;1078;g94e9148a8e_0_14"/>
          <p:cNvSpPr txBox="1"/>
          <p:nvPr/>
        </p:nvSpPr>
        <p:spPr>
          <a:xfrm>
            <a:off x="110256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9350ae61e5_0_16"/>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Ingress</a:t>
            </a:r>
            <a:endParaRPr/>
          </a:p>
        </p:txBody>
      </p:sp>
      <p:sp>
        <p:nvSpPr>
          <p:cNvPr id="1085" name="Google Shape;1085;g9350ae61e5_0_16"/>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134</a:t>
            </a:fld>
            <a:endParaRPr/>
          </a:p>
        </p:txBody>
      </p:sp>
      <p:pic>
        <p:nvPicPr>
          <p:cNvPr id="1086" name="Google Shape;1086;g9350ae61e5_0_16"/>
          <p:cNvPicPr preferRelativeResize="0"/>
          <p:nvPr/>
        </p:nvPicPr>
        <p:blipFill>
          <a:blip r:embed="rId3">
            <a:alphaModFix/>
          </a:blip>
          <a:stretch>
            <a:fillRect/>
          </a:stretch>
        </p:blipFill>
        <p:spPr>
          <a:xfrm>
            <a:off x="582000" y="1800626"/>
            <a:ext cx="7788849" cy="2705875"/>
          </a:xfrm>
          <a:prstGeom prst="rect">
            <a:avLst/>
          </a:prstGeom>
          <a:noFill/>
          <a:ln>
            <a:noFill/>
          </a:ln>
        </p:spPr>
      </p:pic>
      <p:sp>
        <p:nvSpPr>
          <p:cNvPr id="1087" name="Google Shape;1087;g9350ae61e5_0_16"/>
          <p:cNvSpPr txBox="1"/>
          <p:nvPr/>
        </p:nvSpPr>
        <p:spPr>
          <a:xfrm>
            <a:off x="1505911" y="49188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g9350ae61e5_0_23"/>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135</a:t>
            </a:fld>
            <a:endParaRPr/>
          </a:p>
        </p:txBody>
      </p:sp>
      <p:pic>
        <p:nvPicPr>
          <p:cNvPr id="1094" name="Google Shape;1094;g9350ae61e5_0_23"/>
          <p:cNvPicPr preferRelativeResize="0"/>
          <p:nvPr/>
        </p:nvPicPr>
        <p:blipFill>
          <a:blip r:embed="rId3">
            <a:alphaModFix/>
          </a:blip>
          <a:stretch>
            <a:fillRect/>
          </a:stretch>
        </p:blipFill>
        <p:spPr>
          <a:xfrm>
            <a:off x="723238" y="1057275"/>
            <a:ext cx="7697524" cy="3756250"/>
          </a:xfrm>
          <a:prstGeom prst="rect">
            <a:avLst/>
          </a:prstGeom>
          <a:noFill/>
          <a:ln>
            <a:noFill/>
          </a:ln>
        </p:spPr>
      </p:pic>
      <p:sp>
        <p:nvSpPr>
          <p:cNvPr id="1095" name="Google Shape;1095;g9350ae61e5_0_23"/>
          <p:cNvSpPr txBox="1"/>
          <p:nvPr/>
        </p:nvSpPr>
        <p:spPr>
          <a:xfrm>
            <a:off x="1420061" y="4713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94c9480fe8_1_798"/>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Deployment (namestitev)</a:t>
            </a:r>
            <a:endParaRPr/>
          </a:p>
        </p:txBody>
      </p:sp>
      <p:sp>
        <p:nvSpPr>
          <p:cNvPr id="1102" name="Google Shape;1102;g94c9480fe8_1_798"/>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136</a:t>
            </a:fld>
            <a:endParaRPr/>
          </a:p>
        </p:txBody>
      </p:sp>
      <p:sp>
        <p:nvSpPr>
          <p:cNvPr id="1103" name="Google Shape;1103;g94c9480fe8_1_798"/>
          <p:cNvSpPr txBox="1">
            <a:spLocks noGrp="1"/>
          </p:cNvSpPr>
          <p:nvPr>
            <p:ph type="body" idx="1"/>
          </p:nvPr>
        </p:nvSpPr>
        <p:spPr>
          <a:xfrm>
            <a:off x="203350" y="1104900"/>
            <a:ext cx="88845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https://kubernetes.io/docs/concepts/workloads/controllers/deployment/</a:t>
            </a:r>
            <a:endParaRPr/>
          </a:p>
          <a:p>
            <a:pPr marL="457200" lvl="0" indent="-355600" algn="l" rtl="0">
              <a:spcBef>
                <a:spcPts val="0"/>
              </a:spcBef>
              <a:spcAft>
                <a:spcPts val="0"/>
              </a:spcAft>
              <a:buSzPts val="2000"/>
              <a:buChar char="•"/>
            </a:pPr>
            <a:r>
              <a:rPr lang="en-US"/>
              <a:t>omogoča deklarativno posodabljanje strokov in replikacijskih nizov</a:t>
            </a:r>
            <a:endParaRPr/>
          </a:p>
          <a:p>
            <a:pPr marL="457200" lvl="0" indent="-355600" algn="l" rtl="0">
              <a:spcBef>
                <a:spcPts val="0"/>
              </a:spcBef>
              <a:spcAft>
                <a:spcPts val="0"/>
              </a:spcAft>
              <a:buSzPts val="2000"/>
              <a:buChar char="•"/>
            </a:pPr>
            <a:r>
              <a:rPr lang="en-US"/>
              <a:t>Možnosti posodobitev:</a:t>
            </a:r>
            <a:endParaRPr/>
          </a:p>
          <a:p>
            <a:pPr marL="914400" lvl="1" indent="-342900" algn="l" rtl="0">
              <a:spcBef>
                <a:spcPts val="0"/>
              </a:spcBef>
              <a:spcAft>
                <a:spcPts val="0"/>
              </a:spcAft>
              <a:buSzPts val="1800"/>
              <a:buChar char="–"/>
            </a:pPr>
            <a:r>
              <a:rPr lang="en-US"/>
              <a:t>RollingUpdate (ko lahko imamo obe verziji aplikacije zagnane naenkrat)</a:t>
            </a:r>
            <a:endParaRPr/>
          </a:p>
          <a:p>
            <a:pPr marL="914400" lvl="1" indent="-342900" algn="l" rtl="0">
              <a:spcBef>
                <a:spcPts val="0"/>
              </a:spcBef>
              <a:spcAft>
                <a:spcPts val="0"/>
              </a:spcAft>
              <a:buSzPts val="1800"/>
              <a:buChar char="–"/>
            </a:pPr>
            <a:r>
              <a:rPr lang="en-US"/>
              <a:t>Recreate (ko dve različni verziji aplikaciji ne morejo biti zagnani vzporedno)</a:t>
            </a:r>
            <a:endParaRPr/>
          </a:p>
          <a:p>
            <a:pPr marL="0" lvl="0" indent="0" algn="l" rtl="0">
              <a:spcBef>
                <a:spcPts val="400"/>
              </a:spcBef>
              <a:spcAft>
                <a:spcPts val="0"/>
              </a:spcAft>
              <a:buNone/>
            </a:pPr>
            <a:endParaRPr/>
          </a:p>
        </p:txBody>
      </p:sp>
      <p:pic>
        <p:nvPicPr>
          <p:cNvPr id="1104" name="Google Shape;1104;g94c9480fe8_1_798"/>
          <p:cNvPicPr preferRelativeResize="0"/>
          <p:nvPr/>
        </p:nvPicPr>
        <p:blipFill>
          <a:blip r:embed="rId4">
            <a:alphaModFix/>
          </a:blip>
          <a:stretch>
            <a:fillRect/>
          </a:stretch>
        </p:blipFill>
        <p:spPr>
          <a:xfrm>
            <a:off x="565950" y="3439000"/>
            <a:ext cx="4985750" cy="1781750"/>
          </a:xfrm>
          <a:prstGeom prst="rect">
            <a:avLst/>
          </a:prstGeom>
          <a:noFill/>
          <a:ln>
            <a:noFill/>
          </a:ln>
        </p:spPr>
      </p:pic>
      <p:pic>
        <p:nvPicPr>
          <p:cNvPr id="1105" name="Google Shape;1105;g94c9480fe8_1_798"/>
          <p:cNvPicPr preferRelativeResize="0"/>
          <p:nvPr/>
        </p:nvPicPr>
        <p:blipFill>
          <a:blip r:embed="rId5">
            <a:alphaModFix/>
          </a:blip>
          <a:stretch>
            <a:fillRect/>
          </a:stretch>
        </p:blipFill>
        <p:spPr>
          <a:xfrm>
            <a:off x="4193175" y="2857499"/>
            <a:ext cx="4398049" cy="975375"/>
          </a:xfrm>
          <a:prstGeom prst="rect">
            <a:avLst/>
          </a:prstGeom>
          <a:noFill/>
          <a:ln>
            <a:noFill/>
          </a:ln>
        </p:spPr>
      </p:pic>
      <p:sp>
        <p:nvSpPr>
          <p:cNvPr id="1106" name="Google Shape;1106;g94c9480fe8_1_798"/>
          <p:cNvSpPr txBox="1"/>
          <p:nvPr/>
        </p:nvSpPr>
        <p:spPr>
          <a:xfrm>
            <a:off x="97831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9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137</a:t>
            </a:fld>
            <a:endParaRPr/>
          </a:p>
        </p:txBody>
      </p:sp>
      <p:pic>
        <p:nvPicPr>
          <p:cNvPr id="1112" name="Google Shape;1112;p92"/>
          <p:cNvPicPr preferRelativeResize="0"/>
          <p:nvPr/>
        </p:nvPicPr>
        <p:blipFill>
          <a:blip r:embed="rId3">
            <a:alphaModFix/>
          </a:blip>
          <a:stretch>
            <a:fillRect/>
          </a:stretch>
        </p:blipFill>
        <p:spPr>
          <a:xfrm>
            <a:off x="1511376" y="507450"/>
            <a:ext cx="6121250" cy="4700100"/>
          </a:xfrm>
          <a:prstGeom prst="rect">
            <a:avLst/>
          </a:prstGeom>
          <a:noFill/>
          <a:ln>
            <a:noFill/>
          </a:ln>
        </p:spPr>
      </p:pic>
      <p:sp>
        <p:nvSpPr>
          <p:cNvPr id="1113" name="Google Shape;1113;p92"/>
          <p:cNvSpPr txBox="1"/>
          <p:nvPr/>
        </p:nvSpPr>
        <p:spPr>
          <a:xfrm>
            <a:off x="1511386" y="52575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9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138</a:t>
            </a:fld>
            <a:endParaRPr/>
          </a:p>
        </p:txBody>
      </p:sp>
      <p:pic>
        <p:nvPicPr>
          <p:cNvPr id="1119" name="Google Shape;1119;p93"/>
          <p:cNvPicPr preferRelativeResize="0"/>
          <p:nvPr/>
        </p:nvPicPr>
        <p:blipFill>
          <a:blip r:embed="rId3">
            <a:alphaModFix/>
          </a:blip>
          <a:stretch>
            <a:fillRect/>
          </a:stretch>
        </p:blipFill>
        <p:spPr>
          <a:xfrm>
            <a:off x="1943588" y="481025"/>
            <a:ext cx="5256823" cy="4241401"/>
          </a:xfrm>
          <a:prstGeom prst="rect">
            <a:avLst/>
          </a:prstGeom>
          <a:noFill/>
          <a:ln>
            <a:noFill/>
          </a:ln>
        </p:spPr>
      </p:pic>
      <p:sp>
        <p:nvSpPr>
          <p:cNvPr id="1120" name="Google Shape;1120;p93"/>
          <p:cNvSpPr txBox="1"/>
          <p:nvPr/>
        </p:nvSpPr>
        <p:spPr>
          <a:xfrm>
            <a:off x="1420061" y="47224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950df1cae7_0_1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Upravljanje z viri</a:t>
            </a:r>
            <a:endParaRPr/>
          </a:p>
        </p:txBody>
      </p:sp>
      <p:sp>
        <p:nvSpPr>
          <p:cNvPr id="1127" name="Google Shape;1127;g950df1cae7_0_1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139</a:t>
            </a:fld>
            <a:endParaRPr/>
          </a:p>
        </p:txBody>
      </p:sp>
      <p:sp>
        <p:nvSpPr>
          <p:cNvPr id="1128" name="Google Shape;1128;g950df1cae7_0_10"/>
          <p:cNvSpPr txBox="1">
            <a:spLocks noGrp="1"/>
          </p:cNvSpPr>
          <p:nvPr>
            <p:ph type="body" idx="1"/>
          </p:nvPr>
        </p:nvSpPr>
        <p:spPr>
          <a:xfrm>
            <a:off x="362609" y="100672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Brez omejitev lahko strok porabi vse vire, ki so mu na voljo</a:t>
            </a:r>
            <a:endParaRPr/>
          </a:p>
          <a:p>
            <a:pPr marL="457200" lvl="0" indent="-355600" algn="l" rtl="0">
              <a:spcBef>
                <a:spcPts val="0"/>
              </a:spcBef>
              <a:spcAft>
                <a:spcPts val="0"/>
              </a:spcAft>
              <a:buSzPts val="2000"/>
              <a:buChar char="•"/>
            </a:pPr>
            <a:r>
              <a:rPr lang="en-US"/>
              <a:t>Specificiramo lahko CPU in pomnilnik za vsak kontejner v stroku</a:t>
            </a:r>
            <a:endParaRPr/>
          </a:p>
          <a:p>
            <a:pPr marL="457200" lvl="0" indent="-355600" algn="l" rtl="0">
              <a:spcBef>
                <a:spcPts val="0"/>
              </a:spcBef>
              <a:spcAft>
                <a:spcPts val="0"/>
              </a:spcAft>
              <a:buSzPts val="2000"/>
              <a:buChar char="•"/>
            </a:pPr>
            <a:r>
              <a:rPr lang="en-US"/>
              <a:t>Specifikacija virov vpliva na razporejanje strokov </a:t>
            </a:r>
            <a:endParaRPr/>
          </a:p>
          <a:p>
            <a:pPr marL="457200" lvl="0" indent="-355600" algn="l" rtl="0">
              <a:spcBef>
                <a:spcPts val="0"/>
              </a:spcBef>
              <a:spcAft>
                <a:spcPts val="0"/>
              </a:spcAft>
              <a:buSzPts val="2000"/>
              <a:buChar char="•"/>
            </a:pPr>
            <a:r>
              <a:rPr lang="en-US" b="1" i="1"/>
              <a:t>requests </a:t>
            </a:r>
            <a:r>
              <a:rPr lang="en-US"/>
              <a:t> -&gt; minimalna količina virov, ki jih strok potrebuje</a:t>
            </a:r>
            <a:endParaRPr/>
          </a:p>
          <a:p>
            <a:pPr marL="457200" lvl="0" indent="-355600" algn="l" rtl="0">
              <a:spcBef>
                <a:spcPts val="0"/>
              </a:spcBef>
              <a:spcAft>
                <a:spcPts val="0"/>
              </a:spcAft>
              <a:buSzPts val="2000"/>
              <a:buChar char="•"/>
            </a:pPr>
            <a:r>
              <a:rPr lang="en-US" b="1" i="1"/>
              <a:t>limits </a:t>
            </a:r>
            <a:r>
              <a:rPr lang="en-US"/>
              <a:t> -&gt; maksimalna poraba virov za posamezen strok</a:t>
            </a:r>
            <a:endParaRPr/>
          </a:p>
          <a:p>
            <a:pPr marL="457200" lvl="0" indent="-355600" algn="l" rtl="0">
              <a:spcBef>
                <a:spcPts val="0"/>
              </a:spcBef>
              <a:spcAft>
                <a:spcPts val="0"/>
              </a:spcAft>
              <a:buSzPts val="2000"/>
              <a:buChar char="•"/>
            </a:pPr>
            <a:r>
              <a:rPr lang="en-US"/>
              <a:t>V primeru, da na gostitelju ni dovolj virov glede na zahteve, scheduler ne bo namestil stroka na tega gostitelja</a:t>
            </a:r>
            <a:endParaRPr/>
          </a:p>
          <a:p>
            <a:pPr marL="0" lvl="0" indent="0" algn="l" rtl="0">
              <a:spcBef>
                <a:spcPts val="4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smtClean="0"/>
              <a:t>Predpriprava</a:t>
            </a:r>
            <a:endParaRPr lang="en-US" dirty="0"/>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14</a:t>
            </a:fld>
            <a:endParaRPr lang="en-SI"/>
          </a:p>
        </p:txBody>
      </p:sp>
      <p:sp>
        <p:nvSpPr>
          <p:cNvPr id="4" name="Označba mesta besedila 3"/>
          <p:cNvSpPr>
            <a:spLocks noGrp="1"/>
          </p:cNvSpPr>
          <p:nvPr>
            <p:ph type="body" idx="1"/>
          </p:nvPr>
        </p:nvSpPr>
        <p:spPr/>
        <p:txBody>
          <a:bodyPr/>
          <a:lstStyle/>
          <a:p>
            <a:r>
              <a:rPr lang="en-US" dirty="0" err="1" smtClean="0"/>
              <a:t>Predpripravljena</a:t>
            </a:r>
            <a:r>
              <a:rPr lang="en-US" dirty="0" smtClean="0"/>
              <a:t> </a:t>
            </a:r>
            <a:r>
              <a:rPr lang="en-US" dirty="0" err="1" smtClean="0"/>
              <a:t>virtualka</a:t>
            </a:r>
            <a:endParaRPr lang="en-US" dirty="0" smtClean="0"/>
          </a:p>
          <a:p>
            <a:r>
              <a:rPr lang="en-US" dirty="0" err="1" smtClean="0"/>
              <a:t>Prenesemo</a:t>
            </a:r>
            <a:r>
              <a:rPr lang="en-US" dirty="0" smtClean="0"/>
              <a:t> </a:t>
            </a:r>
            <a:r>
              <a:rPr lang="en-US" dirty="0" err="1" smtClean="0"/>
              <a:t>gradiva</a:t>
            </a:r>
            <a:r>
              <a:rPr lang="en-US" dirty="0" smtClean="0"/>
              <a:t> </a:t>
            </a:r>
            <a:r>
              <a:rPr lang="en-US" dirty="0" err="1" smtClean="0"/>
              <a:t>iz</a:t>
            </a:r>
            <a:r>
              <a:rPr lang="en-US" dirty="0" smtClean="0"/>
              <a:t> </a:t>
            </a:r>
            <a:r>
              <a:rPr lang="en-US" dirty="0" err="1" smtClean="0"/>
              <a:t>Git</a:t>
            </a:r>
            <a:r>
              <a:rPr lang="en-US" dirty="0" smtClean="0"/>
              <a:t>-a:</a:t>
            </a:r>
          </a:p>
          <a:p>
            <a:pPr lvl="1"/>
            <a:r>
              <a:rPr lang="en-US" dirty="0" err="1" smtClean="0"/>
              <a:t>git</a:t>
            </a:r>
            <a:r>
              <a:rPr lang="en-US" dirty="0"/>
              <a:t> clone </a:t>
            </a:r>
            <a:r>
              <a:rPr lang="en-US" dirty="0">
                <a:hlinkClick r:id="rId2"/>
              </a:rPr>
              <a:t>https://</a:t>
            </a:r>
            <a:r>
              <a:rPr lang="en-US" dirty="0" smtClean="0">
                <a:hlinkClick r:id="rId2"/>
              </a:rPr>
              <a:t>github.com/leon11s/docker-k8s-public.git</a:t>
            </a:r>
            <a:endParaRPr lang="en-US" dirty="0" smtClean="0"/>
          </a:p>
          <a:p>
            <a:endParaRPr lang="en-US" dirty="0" smtClean="0"/>
          </a:p>
        </p:txBody>
      </p:sp>
    </p:spTree>
    <p:extLst>
      <p:ext uri="{BB962C8B-B14F-4D97-AF65-F5344CB8AC3E}">
        <p14:creationId xmlns:p14="http://schemas.microsoft.com/office/powerpoint/2010/main" val="27513311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g93ea9e4a73_0_25"/>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140</a:t>
            </a:fld>
            <a:endParaRPr/>
          </a:p>
        </p:txBody>
      </p:sp>
      <p:pic>
        <p:nvPicPr>
          <p:cNvPr id="1135" name="Google Shape;1135;g93ea9e4a73_0_25"/>
          <p:cNvPicPr preferRelativeResize="0"/>
          <p:nvPr/>
        </p:nvPicPr>
        <p:blipFill>
          <a:blip r:embed="rId3">
            <a:alphaModFix/>
          </a:blip>
          <a:stretch>
            <a:fillRect/>
          </a:stretch>
        </p:blipFill>
        <p:spPr>
          <a:xfrm>
            <a:off x="2344188" y="683725"/>
            <a:ext cx="4455625" cy="2274676"/>
          </a:xfrm>
          <a:prstGeom prst="rect">
            <a:avLst/>
          </a:prstGeom>
          <a:noFill/>
          <a:ln>
            <a:noFill/>
          </a:ln>
        </p:spPr>
      </p:pic>
      <p:pic>
        <p:nvPicPr>
          <p:cNvPr id="1136" name="Google Shape;1136;g93ea9e4a73_0_25"/>
          <p:cNvPicPr preferRelativeResize="0"/>
          <p:nvPr/>
        </p:nvPicPr>
        <p:blipFill>
          <a:blip r:embed="rId4">
            <a:alphaModFix/>
          </a:blip>
          <a:stretch>
            <a:fillRect/>
          </a:stretch>
        </p:blipFill>
        <p:spPr>
          <a:xfrm>
            <a:off x="1504950" y="3530151"/>
            <a:ext cx="6134100" cy="1514475"/>
          </a:xfrm>
          <a:prstGeom prst="rect">
            <a:avLst/>
          </a:prstGeom>
          <a:noFill/>
          <a:ln>
            <a:noFill/>
          </a:ln>
        </p:spPr>
      </p:pic>
      <p:sp>
        <p:nvSpPr>
          <p:cNvPr id="1137" name="Google Shape;1137;g93ea9e4a73_0_25"/>
          <p:cNvSpPr txBox="1"/>
          <p:nvPr/>
        </p:nvSpPr>
        <p:spPr>
          <a:xfrm>
            <a:off x="2784111" y="52207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96320db41e_0_7"/>
          <p:cNvSpPr txBox="1">
            <a:spLocks noGrp="1"/>
          </p:cNvSpPr>
          <p:nvPr>
            <p:ph type="title"/>
          </p:nvPr>
        </p:nvSpPr>
        <p:spPr>
          <a:xfrm>
            <a:off x="355590" y="48103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Automatic scaling</a:t>
            </a:r>
            <a:endParaRPr/>
          </a:p>
        </p:txBody>
      </p:sp>
      <p:sp>
        <p:nvSpPr>
          <p:cNvPr id="1144" name="Google Shape;1144;g96320db41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141</a:t>
            </a:fld>
            <a:endParaRPr/>
          </a:p>
        </p:txBody>
      </p:sp>
      <p:sp>
        <p:nvSpPr>
          <p:cNvPr id="1145" name="Google Shape;1145;g96320db41e_0_7"/>
          <p:cNvSpPr txBox="1">
            <a:spLocks noGrp="1"/>
          </p:cNvSpPr>
          <p:nvPr>
            <p:ph type="body" idx="1"/>
          </p:nvPr>
        </p:nvSpPr>
        <p:spPr>
          <a:xfrm>
            <a:off x="362600" y="1104900"/>
            <a:ext cx="8535900" cy="42033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Horizontalno vs vertikalno skaliranje</a:t>
            </a:r>
            <a:endParaRPr/>
          </a:p>
          <a:p>
            <a:pPr marL="457200" lvl="0" indent="-355600" algn="l" rtl="0">
              <a:spcBef>
                <a:spcPts val="0"/>
              </a:spcBef>
              <a:spcAft>
                <a:spcPts val="0"/>
              </a:spcAft>
              <a:buSzPts val="2000"/>
              <a:buChar char="•"/>
            </a:pPr>
            <a:r>
              <a:rPr lang="en-US"/>
              <a:t>Možno ročno skaliranje preko </a:t>
            </a:r>
            <a:r>
              <a:rPr lang="en-US" b="1" i="1"/>
              <a:t>replicas</a:t>
            </a:r>
            <a:r>
              <a:rPr lang="en-US"/>
              <a:t> polja</a:t>
            </a:r>
            <a:endParaRPr/>
          </a:p>
          <a:p>
            <a:pPr marL="914400" lvl="1" indent="-342900" algn="l" rtl="0">
              <a:spcBef>
                <a:spcPts val="0"/>
              </a:spcBef>
              <a:spcAft>
                <a:spcPts val="0"/>
              </a:spcAft>
              <a:buSzPts val="1800"/>
              <a:buChar char="–"/>
            </a:pPr>
            <a:r>
              <a:rPr lang="en-US"/>
              <a:t>Ni praktično ker moremo v naprej poznati obremenitev aplikaicje</a:t>
            </a:r>
            <a:endParaRPr/>
          </a:p>
          <a:p>
            <a:pPr marL="457200" lvl="0" indent="-355600" algn="l" rtl="0">
              <a:spcBef>
                <a:spcPts val="0"/>
              </a:spcBef>
              <a:spcAft>
                <a:spcPts val="0"/>
              </a:spcAft>
              <a:buSzPts val="2000"/>
              <a:buChar char="•"/>
            </a:pPr>
            <a:r>
              <a:rPr lang="en-US"/>
              <a:t>Kubernetes omogoča avtomatsko skaliranje strokov ko zazna povečano CPU porabo</a:t>
            </a:r>
            <a:endParaRPr/>
          </a:p>
          <a:p>
            <a:pPr marL="914400" lvl="1" indent="-342900" algn="l" rtl="0">
              <a:spcBef>
                <a:spcPts val="0"/>
              </a:spcBef>
              <a:spcAft>
                <a:spcPts val="0"/>
              </a:spcAft>
              <a:buSzPts val="1800"/>
              <a:buChar char="–"/>
            </a:pPr>
            <a:r>
              <a:rPr lang="en-US"/>
              <a:t>V oblačni infrastrukturi je možno tudi skaliranje gostiteljev</a:t>
            </a:r>
            <a:endParaRPr/>
          </a:p>
          <a:p>
            <a:pPr marL="457200" lvl="0" indent="-355600" algn="l" rtl="0">
              <a:spcBef>
                <a:spcPts val="0"/>
              </a:spcBef>
              <a:spcAft>
                <a:spcPts val="0"/>
              </a:spcAft>
              <a:buSzPts val="2000"/>
              <a:buChar char="•"/>
            </a:pPr>
            <a:r>
              <a:rPr lang="en-US" b="1"/>
              <a:t>Horizontal pod autoscaling</a:t>
            </a:r>
            <a:endParaRPr b="1"/>
          </a:p>
          <a:p>
            <a:pPr marL="914400" lvl="1" indent="-342900" algn="l" rtl="0">
              <a:spcBef>
                <a:spcPts val="0"/>
              </a:spcBef>
              <a:spcAft>
                <a:spcPts val="0"/>
              </a:spcAft>
              <a:buSzPts val="1800"/>
              <a:buChar char="–"/>
            </a:pPr>
            <a:r>
              <a:rPr lang="en-US"/>
              <a:t>skaliranje števila replik stroka</a:t>
            </a:r>
            <a:endParaRPr/>
          </a:p>
          <a:p>
            <a:pPr marL="914400" lvl="1" indent="-330200" algn="l" rtl="0">
              <a:spcBef>
                <a:spcPts val="0"/>
              </a:spcBef>
              <a:spcAft>
                <a:spcPts val="0"/>
              </a:spcAft>
              <a:buSzPts val="1600"/>
              <a:buChar char="–"/>
            </a:pPr>
            <a:r>
              <a:rPr lang="en-US"/>
              <a:t>skaliramo lahko glede na CPU, pomnilnik, zahtevki na sekundo</a:t>
            </a:r>
            <a:endParaRPr sz="1600"/>
          </a:p>
          <a:p>
            <a:pPr marL="457200" lvl="0" indent="-355600" algn="l" rtl="0">
              <a:spcBef>
                <a:spcPts val="0"/>
              </a:spcBef>
              <a:spcAft>
                <a:spcPts val="0"/>
              </a:spcAft>
              <a:buSzPts val="2000"/>
              <a:buChar char="•"/>
            </a:pPr>
            <a:r>
              <a:rPr lang="en-US" b="1"/>
              <a:t>Vertical pod autoscaling</a:t>
            </a:r>
            <a:endParaRPr b="1"/>
          </a:p>
          <a:p>
            <a:pPr marL="914400" lvl="1" indent="-342900" algn="l" rtl="0">
              <a:spcBef>
                <a:spcPts val="0"/>
              </a:spcBef>
              <a:spcAft>
                <a:spcPts val="0"/>
              </a:spcAft>
              <a:buSzPts val="1800"/>
              <a:buChar char="–"/>
            </a:pPr>
            <a:r>
              <a:rPr lang="en-US"/>
              <a:t>ni še enostavne podpore</a:t>
            </a:r>
            <a:endParaRPr/>
          </a:p>
          <a:p>
            <a:pPr marL="457200" lvl="0" indent="-355600" algn="l" rtl="0">
              <a:spcBef>
                <a:spcPts val="0"/>
              </a:spcBef>
              <a:spcAft>
                <a:spcPts val="0"/>
              </a:spcAft>
              <a:buSzPts val="2000"/>
              <a:buChar char="•"/>
            </a:pPr>
            <a:r>
              <a:rPr lang="en-US" b="1"/>
              <a:t>Horizontal scaling of cluster nodes</a:t>
            </a:r>
            <a:endParaRPr b="1"/>
          </a:p>
          <a:p>
            <a:pPr marL="914400" lvl="1" indent="-342900" algn="l" rtl="0">
              <a:spcBef>
                <a:spcPts val="0"/>
              </a:spcBef>
              <a:spcAft>
                <a:spcPts val="0"/>
              </a:spcAft>
              <a:buSzPts val="1800"/>
              <a:buChar char="–"/>
            </a:pPr>
            <a:r>
              <a:rPr lang="en-US"/>
              <a:t>avtomatsko skaliranje števila gostiteljev</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g93ea9e4a73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142</a:t>
            </a:fld>
            <a:endParaRPr/>
          </a:p>
        </p:txBody>
      </p:sp>
      <p:pic>
        <p:nvPicPr>
          <p:cNvPr id="1152" name="Google Shape;1152;g93ea9e4a73_0_4"/>
          <p:cNvPicPr preferRelativeResize="0"/>
          <p:nvPr/>
        </p:nvPicPr>
        <p:blipFill>
          <a:blip r:embed="rId3">
            <a:alphaModFix/>
          </a:blip>
          <a:stretch>
            <a:fillRect/>
          </a:stretch>
        </p:blipFill>
        <p:spPr>
          <a:xfrm>
            <a:off x="1172025" y="788175"/>
            <a:ext cx="6799949" cy="4138650"/>
          </a:xfrm>
          <a:prstGeom prst="rect">
            <a:avLst/>
          </a:prstGeom>
          <a:noFill/>
          <a:ln>
            <a:noFill/>
          </a:ln>
        </p:spPr>
      </p:pic>
      <p:sp>
        <p:nvSpPr>
          <p:cNvPr id="1153" name="Google Shape;1153;g93ea9e4a73_0_4"/>
          <p:cNvSpPr txBox="1"/>
          <p:nvPr/>
        </p:nvSpPr>
        <p:spPr>
          <a:xfrm>
            <a:off x="1420061" y="46961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g9353209c35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Volumes</a:t>
            </a:r>
            <a:endParaRPr/>
          </a:p>
        </p:txBody>
      </p:sp>
      <p:sp>
        <p:nvSpPr>
          <p:cNvPr id="1160" name="Google Shape;1160;g9353209c35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143</a:t>
            </a:fld>
            <a:endParaRPr/>
          </a:p>
        </p:txBody>
      </p:sp>
      <p:sp>
        <p:nvSpPr>
          <p:cNvPr id="1161" name="Google Shape;1161;g9353209c35_0_1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https://kubernetes.io/docs/concepts/storage/volumes/</a:t>
            </a:r>
            <a:endParaRPr/>
          </a:p>
          <a:p>
            <a:pPr marL="457200" lvl="0" indent="-355600" algn="l" rtl="0">
              <a:spcBef>
                <a:spcPts val="0"/>
              </a:spcBef>
              <a:spcAft>
                <a:spcPts val="0"/>
              </a:spcAft>
              <a:buSzPts val="2000"/>
              <a:buChar char="•"/>
            </a:pPr>
            <a:r>
              <a:rPr lang="en-US"/>
              <a:t>Omogočajo kontejnerjem v stroku dostop do zunanjega prostora za shranjevanje podatkov in/ali deljenje prostora za shranjevanje med kontejnerji.</a:t>
            </a:r>
            <a:endParaRPr/>
          </a:p>
          <a:p>
            <a:pPr marL="457200" lvl="0" indent="-355600" algn="l" rtl="0">
              <a:spcBef>
                <a:spcPts val="0"/>
              </a:spcBef>
              <a:spcAft>
                <a:spcPts val="0"/>
              </a:spcAft>
              <a:buSzPts val="2000"/>
              <a:buChar char="•"/>
            </a:pPr>
            <a:r>
              <a:rPr lang="en-US"/>
              <a:t>Privzeto si procesi znotraj stroka ne delijo datotečnega sistema.</a:t>
            </a:r>
            <a:endParaRPr/>
          </a:p>
          <a:p>
            <a:pPr marL="457200" lvl="0" indent="-355600" algn="l" rtl="0">
              <a:spcBef>
                <a:spcPts val="0"/>
              </a:spcBef>
              <a:spcAft>
                <a:spcPts val="0"/>
              </a:spcAft>
              <a:buSzPts val="2000"/>
              <a:buChar char="•"/>
            </a:pPr>
            <a:r>
              <a:rPr lang="en-US"/>
              <a:t>Datotečni sistem izhaja iz slike kontejnerja.</a:t>
            </a:r>
            <a:endParaRPr/>
          </a:p>
          <a:p>
            <a:pPr marL="457200" lvl="0" indent="-355600" algn="l" rtl="0">
              <a:spcBef>
                <a:spcPts val="0"/>
              </a:spcBef>
              <a:spcAft>
                <a:spcPts val="0"/>
              </a:spcAft>
              <a:buSzPts val="2000"/>
              <a:buChar char="•"/>
            </a:pPr>
            <a:r>
              <a:rPr lang="en-US"/>
              <a:t>Vir </a:t>
            </a:r>
            <a:r>
              <a:rPr lang="en-US" i="1"/>
              <a:t>volumes </a:t>
            </a:r>
            <a:r>
              <a:rPr lang="en-US"/>
              <a:t>je del stroka.</a:t>
            </a:r>
            <a:endParaRPr/>
          </a:p>
          <a:p>
            <a:pPr marL="0" lvl="0" indent="0" algn="l" rtl="0">
              <a:spcBef>
                <a:spcPts val="400"/>
              </a:spcBef>
              <a:spcAft>
                <a:spcPts val="0"/>
              </a:spcAft>
              <a:buNone/>
            </a:pP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9350ae61e5_0_3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144</a:t>
            </a:fld>
            <a:endParaRPr/>
          </a:p>
        </p:txBody>
      </p:sp>
      <p:pic>
        <p:nvPicPr>
          <p:cNvPr id="1168" name="Google Shape;1168;g9350ae61e5_0_30"/>
          <p:cNvPicPr preferRelativeResize="0"/>
          <p:nvPr/>
        </p:nvPicPr>
        <p:blipFill>
          <a:blip r:embed="rId3">
            <a:alphaModFix/>
          </a:blip>
          <a:stretch>
            <a:fillRect/>
          </a:stretch>
        </p:blipFill>
        <p:spPr>
          <a:xfrm>
            <a:off x="917489" y="446425"/>
            <a:ext cx="3435512" cy="4610100"/>
          </a:xfrm>
          <a:prstGeom prst="rect">
            <a:avLst/>
          </a:prstGeom>
          <a:noFill/>
          <a:ln>
            <a:noFill/>
          </a:ln>
        </p:spPr>
      </p:pic>
      <p:sp>
        <p:nvSpPr>
          <p:cNvPr id="1169" name="Google Shape;1169;g9350ae61e5_0_30"/>
          <p:cNvSpPr txBox="1"/>
          <p:nvPr/>
        </p:nvSpPr>
        <p:spPr>
          <a:xfrm>
            <a:off x="2725836"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pic>
        <p:nvPicPr>
          <p:cNvPr id="1170" name="Google Shape;1170;g9350ae61e5_0_30"/>
          <p:cNvPicPr preferRelativeResize="0"/>
          <p:nvPr/>
        </p:nvPicPr>
        <p:blipFill>
          <a:blip r:embed="rId4">
            <a:alphaModFix/>
          </a:blip>
          <a:stretch>
            <a:fillRect/>
          </a:stretch>
        </p:blipFill>
        <p:spPr>
          <a:xfrm>
            <a:off x="4664006" y="446425"/>
            <a:ext cx="3476820" cy="46101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g9353209c35_0_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 types</a:t>
            </a:r>
            <a:endParaRPr/>
          </a:p>
        </p:txBody>
      </p:sp>
      <p:sp>
        <p:nvSpPr>
          <p:cNvPr id="1177" name="Google Shape;1177;g9353209c35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145</a:t>
            </a:fld>
            <a:endParaRPr/>
          </a:p>
        </p:txBody>
      </p:sp>
      <p:sp>
        <p:nvSpPr>
          <p:cNvPr id="1178" name="Google Shape;1178;g9353209c35_0_7"/>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0"/>
              </a:spcBef>
              <a:spcAft>
                <a:spcPts val="0"/>
              </a:spcAft>
              <a:buSzPts val="2000"/>
              <a:buChar char="•"/>
            </a:pPr>
            <a:r>
              <a:rPr lang="en-US" b="1"/>
              <a:t>emptyDir</a:t>
            </a:r>
            <a:r>
              <a:rPr lang="en-US"/>
              <a:t> - A simple empty directory used for storing transient data.</a:t>
            </a:r>
            <a:endParaRPr/>
          </a:p>
          <a:p>
            <a:pPr marL="457200" lvl="0" indent="-355600" algn="l" rtl="0">
              <a:spcBef>
                <a:spcPts val="0"/>
              </a:spcBef>
              <a:spcAft>
                <a:spcPts val="0"/>
              </a:spcAft>
              <a:buSzPts val="2000"/>
              <a:buChar char="•"/>
            </a:pPr>
            <a:r>
              <a:rPr lang="en-US" b="1"/>
              <a:t>hostPath</a:t>
            </a:r>
            <a:r>
              <a:rPr lang="en-US"/>
              <a:t> - Used for mounting directories from the worker node’s filesystem into the pod.</a:t>
            </a:r>
            <a:endParaRPr/>
          </a:p>
          <a:p>
            <a:pPr marL="457200" lvl="0" indent="-355600" algn="l" rtl="0">
              <a:spcBef>
                <a:spcPts val="0"/>
              </a:spcBef>
              <a:spcAft>
                <a:spcPts val="0"/>
              </a:spcAft>
              <a:buSzPts val="2000"/>
              <a:buChar char="•"/>
            </a:pPr>
            <a:r>
              <a:rPr lang="en-US" b="1"/>
              <a:t>gitRepo</a:t>
            </a:r>
            <a:r>
              <a:rPr lang="en-US"/>
              <a:t> - A volume initialized by checking out the contents of a Git repository.</a:t>
            </a:r>
            <a:endParaRPr/>
          </a:p>
          <a:p>
            <a:pPr marL="457200" lvl="0" indent="-355600" algn="l" rtl="0">
              <a:spcBef>
                <a:spcPts val="0"/>
              </a:spcBef>
              <a:spcAft>
                <a:spcPts val="0"/>
              </a:spcAft>
              <a:buSzPts val="2000"/>
              <a:buChar char="•"/>
            </a:pPr>
            <a:r>
              <a:rPr lang="en-US" b="1"/>
              <a:t>nfs</a:t>
            </a:r>
            <a:r>
              <a:rPr lang="en-US"/>
              <a:t> - An NFS share mounted into the pod.</a:t>
            </a:r>
            <a:endParaRPr/>
          </a:p>
          <a:p>
            <a:pPr marL="457200" lvl="0" indent="-355600" algn="l" rtl="0">
              <a:spcBef>
                <a:spcPts val="0"/>
              </a:spcBef>
              <a:spcAft>
                <a:spcPts val="0"/>
              </a:spcAft>
              <a:buSzPts val="2000"/>
              <a:buChar char="•"/>
            </a:pPr>
            <a:r>
              <a:rPr lang="en-US" b="1"/>
              <a:t>gcePersistentDisk</a:t>
            </a:r>
            <a:r>
              <a:rPr lang="en-US"/>
              <a:t> (Google Compute Engine Persistent Disk), </a:t>
            </a:r>
            <a:r>
              <a:rPr lang="en-US" b="1"/>
              <a:t>awsElasticBlockStore</a:t>
            </a:r>
            <a:r>
              <a:rPr lang="en-US"/>
              <a:t> (Amazon Web Services Elastic Block Store Volume), </a:t>
            </a:r>
            <a:r>
              <a:rPr lang="en-US" b="1"/>
              <a:t>azureDisk</a:t>
            </a:r>
            <a:r>
              <a:rPr lang="en-US"/>
              <a:t> (Microsoft Azure Disk Volume) - Used for mounting cloud provider-specific storage.</a:t>
            </a:r>
            <a:endParaRPr/>
          </a:p>
          <a:p>
            <a:pPr marL="457200" lvl="0" indent="-355600" algn="l" rtl="0">
              <a:spcBef>
                <a:spcPts val="0"/>
              </a:spcBef>
              <a:spcAft>
                <a:spcPts val="0"/>
              </a:spcAft>
              <a:buSzPts val="2000"/>
              <a:buChar char="•"/>
            </a:pPr>
            <a:r>
              <a:rPr lang="en-US" b="1"/>
              <a:t>configMap, secret, downwardAPI</a:t>
            </a:r>
            <a:r>
              <a:rPr lang="en-US"/>
              <a:t> - Special types of volumes used to expose certain Kubernetes resources and cluster information to the pod.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g9353209c35_0_2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PersistentVolumes/PersistentVolumeClaims</a:t>
            </a:r>
            <a:endParaRPr/>
          </a:p>
        </p:txBody>
      </p:sp>
      <p:sp>
        <p:nvSpPr>
          <p:cNvPr id="1185" name="Google Shape;1185;g9353209c35_0_2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146</a:t>
            </a:fld>
            <a:endParaRPr/>
          </a:p>
        </p:txBody>
      </p:sp>
      <p:pic>
        <p:nvPicPr>
          <p:cNvPr id="1186" name="Google Shape;1186;g9353209c35_0_27"/>
          <p:cNvPicPr preferRelativeResize="0"/>
          <p:nvPr/>
        </p:nvPicPr>
        <p:blipFill>
          <a:blip r:embed="rId3">
            <a:alphaModFix/>
          </a:blip>
          <a:stretch>
            <a:fillRect/>
          </a:stretch>
        </p:blipFill>
        <p:spPr>
          <a:xfrm>
            <a:off x="1257488" y="1277075"/>
            <a:ext cx="6629024" cy="3479076"/>
          </a:xfrm>
          <a:prstGeom prst="rect">
            <a:avLst/>
          </a:prstGeom>
          <a:noFill/>
          <a:ln>
            <a:noFill/>
          </a:ln>
        </p:spPr>
      </p:pic>
      <p:sp>
        <p:nvSpPr>
          <p:cNvPr id="1187" name="Google Shape;1187;g9353209c35_0_27"/>
          <p:cNvSpPr txBox="1"/>
          <p:nvPr/>
        </p:nvSpPr>
        <p:spPr>
          <a:xfrm>
            <a:off x="1469536" y="48430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9353209c35_0_3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147</a:t>
            </a:fld>
            <a:endParaRPr/>
          </a:p>
        </p:txBody>
      </p:sp>
      <p:pic>
        <p:nvPicPr>
          <p:cNvPr id="1194" name="Google Shape;1194;g9353209c35_0_37"/>
          <p:cNvPicPr preferRelativeResize="0"/>
          <p:nvPr/>
        </p:nvPicPr>
        <p:blipFill>
          <a:blip r:embed="rId3">
            <a:alphaModFix/>
          </a:blip>
          <a:stretch>
            <a:fillRect/>
          </a:stretch>
        </p:blipFill>
        <p:spPr>
          <a:xfrm>
            <a:off x="1289088" y="427512"/>
            <a:ext cx="5930826" cy="4859975"/>
          </a:xfrm>
          <a:prstGeom prst="rect">
            <a:avLst/>
          </a:prstGeom>
          <a:noFill/>
          <a:ln>
            <a:noFill/>
          </a:ln>
        </p:spPr>
      </p:pic>
      <p:sp>
        <p:nvSpPr>
          <p:cNvPr id="1195" name="Google Shape;1195;g9353209c35_0_37"/>
          <p:cNvSpPr txBox="1"/>
          <p:nvPr/>
        </p:nvSpPr>
        <p:spPr>
          <a:xfrm>
            <a:off x="1420061" y="51515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g9a30378d0e_1_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Dynamic PersistentVolume provisioning</a:t>
            </a:r>
            <a:endParaRPr/>
          </a:p>
        </p:txBody>
      </p:sp>
      <p:sp>
        <p:nvSpPr>
          <p:cNvPr id="1202" name="Google Shape;1202;g9a30378d0e_1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148</a:t>
            </a:fld>
            <a:endParaRPr/>
          </a:p>
        </p:txBody>
      </p:sp>
      <p:pic>
        <p:nvPicPr>
          <p:cNvPr id="1203" name="Google Shape;1203;g9a30378d0e_1_0"/>
          <p:cNvPicPr preferRelativeResize="0"/>
          <p:nvPr/>
        </p:nvPicPr>
        <p:blipFill>
          <a:blip r:embed="rId3">
            <a:alphaModFix/>
          </a:blip>
          <a:stretch>
            <a:fillRect/>
          </a:stretch>
        </p:blipFill>
        <p:spPr>
          <a:xfrm>
            <a:off x="805213" y="1086375"/>
            <a:ext cx="6898575" cy="3904300"/>
          </a:xfrm>
          <a:prstGeom prst="rect">
            <a:avLst/>
          </a:prstGeom>
          <a:noFill/>
          <a:ln>
            <a:noFill/>
          </a:ln>
        </p:spPr>
      </p:pic>
      <p:sp>
        <p:nvSpPr>
          <p:cNvPr id="1204" name="Google Shape;1204;g9a30378d0e_1_0"/>
          <p:cNvSpPr txBox="1"/>
          <p:nvPr/>
        </p:nvSpPr>
        <p:spPr>
          <a:xfrm>
            <a:off x="893786" y="49906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9353209c35_0_4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Konfiguracija aplikaciji</a:t>
            </a:r>
            <a:endParaRPr/>
          </a:p>
        </p:txBody>
      </p:sp>
      <p:sp>
        <p:nvSpPr>
          <p:cNvPr id="1211" name="Google Shape;1211;g9353209c35_0_4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149</a:t>
            </a:fld>
            <a:endParaRPr/>
          </a:p>
        </p:txBody>
      </p:sp>
      <p:sp>
        <p:nvSpPr>
          <p:cNvPr id="1212" name="Google Shape;1212;g9353209c35_0_4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Aplikacijo konfigururamo preko:</a:t>
            </a:r>
            <a:endParaRPr/>
          </a:p>
          <a:p>
            <a:pPr marL="914400" lvl="1" indent="-342900" algn="l" rtl="0">
              <a:spcBef>
                <a:spcPts val="0"/>
              </a:spcBef>
              <a:spcAft>
                <a:spcPts val="0"/>
              </a:spcAft>
              <a:buSzPts val="1800"/>
              <a:buChar char="–"/>
            </a:pPr>
            <a:r>
              <a:rPr lang="en-US"/>
              <a:t>argumentov v ukazni vrstici</a:t>
            </a:r>
            <a:endParaRPr/>
          </a:p>
          <a:p>
            <a:pPr marL="914400" lvl="1" indent="-342900" algn="l" rtl="0">
              <a:spcBef>
                <a:spcPts val="0"/>
              </a:spcBef>
              <a:spcAft>
                <a:spcPts val="0"/>
              </a:spcAft>
              <a:buSzPts val="1800"/>
              <a:buChar char="–"/>
            </a:pPr>
            <a:r>
              <a:rPr lang="en-US"/>
              <a:t>konfiguracijske datoteke</a:t>
            </a:r>
            <a:endParaRPr/>
          </a:p>
          <a:p>
            <a:pPr marL="914400" lvl="1" indent="-342900" algn="l" rtl="0">
              <a:spcBef>
                <a:spcPts val="0"/>
              </a:spcBef>
              <a:spcAft>
                <a:spcPts val="0"/>
              </a:spcAft>
              <a:buSzPts val="1800"/>
              <a:buChar char="–"/>
            </a:pPr>
            <a:r>
              <a:rPr lang="en-US"/>
              <a:t>okoljskih spremenljivk</a:t>
            </a:r>
            <a:endParaRPr/>
          </a:p>
          <a:p>
            <a:pPr marL="457200" lvl="0" indent="-355600" algn="l" rtl="0">
              <a:spcBef>
                <a:spcPts val="0"/>
              </a:spcBef>
              <a:spcAft>
                <a:spcPts val="0"/>
              </a:spcAft>
              <a:buSzPts val="2000"/>
              <a:buChar char="•"/>
            </a:pPr>
            <a:r>
              <a:rPr lang="en-US"/>
              <a:t>Vir za shranjevanje konfiguracije v Kubernetes-u imenujemo </a:t>
            </a:r>
            <a:r>
              <a:rPr lang="en-US" b="1"/>
              <a:t>ConfigMap</a:t>
            </a:r>
            <a:endParaRPr b="1"/>
          </a:p>
          <a:p>
            <a:pPr marL="457200" lvl="0" indent="-355600" algn="l" rtl="0">
              <a:spcBef>
                <a:spcPts val="0"/>
              </a:spcBef>
              <a:spcAft>
                <a:spcPts val="0"/>
              </a:spcAft>
              <a:buSzPts val="2000"/>
              <a:buChar char="•"/>
            </a:pPr>
            <a:r>
              <a:rPr lang="en-US"/>
              <a:t>Za shranjevanje občutljive konfiguracije Kubernetes ponuja vir </a:t>
            </a:r>
            <a:r>
              <a:rPr lang="en-US" b="1"/>
              <a:t>Secret</a:t>
            </a:r>
            <a:endParaRPr b="1"/>
          </a:p>
        </p:txBody>
      </p:sp>
      <p:pic>
        <p:nvPicPr>
          <p:cNvPr id="1213" name="Google Shape;1213;g9353209c35_0_44"/>
          <p:cNvPicPr preferRelativeResize="0"/>
          <p:nvPr/>
        </p:nvPicPr>
        <p:blipFill>
          <a:blip r:embed="rId3">
            <a:alphaModFix/>
          </a:blip>
          <a:stretch>
            <a:fillRect/>
          </a:stretch>
        </p:blipFill>
        <p:spPr>
          <a:xfrm>
            <a:off x="1269225" y="3660350"/>
            <a:ext cx="6605549" cy="1492175"/>
          </a:xfrm>
          <a:prstGeom prst="rect">
            <a:avLst/>
          </a:prstGeom>
          <a:noFill/>
          <a:ln>
            <a:noFill/>
          </a:ln>
        </p:spPr>
      </p:pic>
      <p:sp>
        <p:nvSpPr>
          <p:cNvPr id="1214" name="Google Shape;1214;g9353209c35_0_44"/>
          <p:cNvSpPr txBox="1"/>
          <p:nvPr/>
        </p:nvSpPr>
        <p:spPr>
          <a:xfrm>
            <a:off x="1363961" y="5152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15</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Cloud-Native Architectures and </a:t>
            </a:r>
            <a:r>
              <a:rPr lang="en-US" dirty="0" smtClean="0"/>
              <a:t>Technologies</a:t>
            </a:r>
            <a:endParaRPr lang="en-US" dirty="0"/>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
        <p:nvSpPr>
          <p:cNvPr id="5" name="Google Shape;485;p13"/>
          <p:cNvSpPr txBox="1">
            <a:spLocks noGrp="1"/>
          </p:cNvSpPr>
          <p:nvPr>
            <p:ph type="subTitle" idx="4294967295"/>
          </p:nvPr>
        </p:nvSpPr>
        <p:spPr>
          <a:xfrm>
            <a:off x="248153" y="2995002"/>
            <a:ext cx="8389316" cy="21724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r>
              <a:rPr lang="en-US" sz="2000" b="0" i="0" u="none" strike="noStrike" cap="none" dirty="0">
                <a:solidFill>
                  <a:srgbClr val="344447"/>
                </a:solidFill>
                <a:latin typeface="Tahoma"/>
                <a:ea typeface="Tahoma"/>
                <a:cs typeface="Tahoma"/>
                <a:sym typeface="Tahoma"/>
              </a:rPr>
              <a:t>Ljubljana, </a:t>
            </a:r>
            <a:r>
              <a:rPr lang="en-US" sz="2000" b="0" i="0" u="none" strike="noStrike" cap="none" dirty="0" err="1">
                <a:solidFill>
                  <a:srgbClr val="344447"/>
                </a:solidFill>
                <a:latin typeface="Tahoma"/>
                <a:ea typeface="Tahoma"/>
                <a:cs typeface="Tahoma"/>
                <a:sym typeface="Tahoma"/>
              </a:rPr>
              <a:t>september</a:t>
            </a:r>
            <a:r>
              <a:rPr lang="en-US" sz="2000" b="0" i="0" u="none" strike="noStrike" cap="none" dirty="0">
                <a:solidFill>
                  <a:srgbClr val="344447"/>
                </a:solidFill>
                <a:latin typeface="Tahoma"/>
                <a:ea typeface="Tahoma"/>
                <a:cs typeface="Tahoma"/>
                <a:sym typeface="Tahoma"/>
              </a:rPr>
              <a:t> </a:t>
            </a:r>
            <a:r>
              <a:rPr lang="en-US" sz="2000" b="0" i="0" u="none" strike="noStrike" cap="none" dirty="0" smtClean="0">
                <a:solidFill>
                  <a:srgbClr val="344447"/>
                </a:solidFill>
                <a:latin typeface="Tahoma"/>
                <a:ea typeface="Tahoma"/>
                <a:cs typeface="Tahoma"/>
                <a:sym typeface="Tahoma"/>
              </a:rPr>
              <a:t>2021</a:t>
            </a:r>
            <a:endParaRPr dirty="0"/>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p:txBody>
      </p:sp>
    </p:spTree>
    <p:extLst>
      <p:ext uri="{BB962C8B-B14F-4D97-AF65-F5344CB8AC3E}">
        <p14:creationId xmlns:p14="http://schemas.microsoft.com/office/powerpoint/2010/main" val="45609500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9364f67b1c_0_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ConfigMap</a:t>
            </a:r>
            <a:endParaRPr/>
          </a:p>
        </p:txBody>
      </p:sp>
      <p:sp>
        <p:nvSpPr>
          <p:cNvPr id="1221" name="Google Shape;1221;g9364f67b1c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150</a:t>
            </a:fld>
            <a:endParaRPr/>
          </a:p>
        </p:txBody>
      </p:sp>
      <p:sp>
        <p:nvSpPr>
          <p:cNvPr id="1222" name="Google Shape;1222;g9364f67b1c_0_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https://kubernetes.io/docs/concepts/configuration/configmap/</a:t>
            </a:r>
            <a:endParaRPr/>
          </a:p>
          <a:p>
            <a:pPr marL="457200" lvl="0" indent="-355600" algn="l" rtl="0">
              <a:spcBef>
                <a:spcPts val="0"/>
              </a:spcBef>
              <a:spcAft>
                <a:spcPts val="0"/>
              </a:spcAft>
              <a:buSzPts val="2000"/>
              <a:buChar char="•"/>
            </a:pPr>
            <a:r>
              <a:rPr lang="en-US"/>
              <a:t>Objekt, ki omogoča ločitev konfiguracijskih možnosti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Lahko preslikamo tudi celotne konfiguracijske datoteke</a:t>
            </a:r>
            <a:endParaRPr/>
          </a:p>
          <a:p>
            <a:pPr marL="0" lvl="0" indent="0" algn="l" rtl="0">
              <a:spcBef>
                <a:spcPts val="400"/>
              </a:spcBef>
              <a:spcAft>
                <a:spcPts val="0"/>
              </a:spcAft>
              <a:buNone/>
            </a:pPr>
            <a:endParaRPr/>
          </a:p>
        </p:txBody>
      </p:sp>
      <p:pic>
        <p:nvPicPr>
          <p:cNvPr id="1223" name="Google Shape;1223;g9364f67b1c_0_4"/>
          <p:cNvPicPr preferRelativeResize="0"/>
          <p:nvPr/>
        </p:nvPicPr>
        <p:blipFill>
          <a:blip r:embed="rId4">
            <a:alphaModFix/>
          </a:blip>
          <a:stretch>
            <a:fillRect/>
          </a:stretch>
        </p:blipFill>
        <p:spPr>
          <a:xfrm>
            <a:off x="883550" y="2654912"/>
            <a:ext cx="3015275" cy="2193600"/>
          </a:xfrm>
          <a:prstGeom prst="rect">
            <a:avLst/>
          </a:prstGeom>
          <a:noFill/>
          <a:ln>
            <a:noFill/>
          </a:ln>
        </p:spPr>
      </p:pic>
      <p:pic>
        <p:nvPicPr>
          <p:cNvPr id="1224" name="Google Shape;1224;g9364f67b1c_0_4"/>
          <p:cNvPicPr preferRelativeResize="0"/>
          <p:nvPr/>
        </p:nvPicPr>
        <p:blipFill>
          <a:blip r:embed="rId5">
            <a:alphaModFix/>
          </a:blip>
          <a:stretch>
            <a:fillRect/>
          </a:stretch>
        </p:blipFill>
        <p:spPr>
          <a:xfrm>
            <a:off x="4418925" y="2552450"/>
            <a:ext cx="4172299" cy="2398525"/>
          </a:xfrm>
          <a:prstGeom prst="rect">
            <a:avLst/>
          </a:prstGeom>
          <a:noFill/>
          <a:ln>
            <a:noFill/>
          </a:ln>
        </p:spPr>
      </p:pic>
      <p:sp>
        <p:nvSpPr>
          <p:cNvPr id="1225" name="Google Shape;1225;g9364f67b1c_0_4"/>
          <p:cNvSpPr txBox="1"/>
          <p:nvPr/>
        </p:nvSpPr>
        <p:spPr>
          <a:xfrm>
            <a:off x="2808461" y="50350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9364f67b1c_0_1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Secret</a:t>
            </a:r>
            <a:endParaRPr/>
          </a:p>
        </p:txBody>
      </p:sp>
      <p:sp>
        <p:nvSpPr>
          <p:cNvPr id="1232" name="Google Shape;1232;g9364f67b1c_0_1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151</a:t>
            </a:fld>
            <a:endParaRPr/>
          </a:p>
        </p:txBody>
      </p:sp>
      <p:sp>
        <p:nvSpPr>
          <p:cNvPr id="1233" name="Google Shape;1233;g9364f67b1c_0_11"/>
          <p:cNvSpPr txBox="1">
            <a:spLocks noGrp="1"/>
          </p:cNvSpPr>
          <p:nvPr>
            <p:ph type="body" idx="1"/>
          </p:nvPr>
        </p:nvSpPr>
        <p:spPr>
          <a:xfrm>
            <a:off x="298009" y="105727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https://kubernetes.io/docs/concepts/configuration/secret/</a:t>
            </a:r>
            <a:endParaRPr/>
          </a:p>
          <a:p>
            <a:pPr marL="457200" lvl="0" indent="-355600" algn="l" rtl="0">
              <a:spcBef>
                <a:spcPts val="0"/>
              </a:spcBef>
              <a:spcAft>
                <a:spcPts val="0"/>
              </a:spcAft>
              <a:buSzPts val="2000"/>
              <a:buChar char="•"/>
            </a:pPr>
            <a:r>
              <a:rPr lang="en-US"/>
              <a:t>Včasih imamo konfiguracijo z občutljivimi podatki, ki jo želimo želimo varno uporabiti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Uporabimo jih na isti način kot ConfigMaps</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1371600" lvl="0" indent="457200" algn="l" rtl="0">
              <a:spcBef>
                <a:spcPts val="400"/>
              </a:spcBef>
              <a:spcAft>
                <a:spcPts val="0"/>
              </a:spcAft>
              <a:buNone/>
            </a:pPr>
            <a:r>
              <a:rPr lang="en-US" sz="1100" u="sng">
                <a:solidFill>
                  <a:schemeClr val="hlink"/>
                </a:solidFill>
                <a:latin typeface="Arial"/>
                <a:ea typeface="Arial"/>
                <a:cs typeface="Arial"/>
                <a:sym typeface="Arial"/>
                <a:hlinkClick r:id="rId4"/>
              </a:rPr>
              <a:t>https://kubernetes.io/docs/concepts/configuration/secret/#risks</a:t>
            </a:r>
            <a:endParaRPr/>
          </a:p>
        </p:txBody>
      </p:sp>
      <p:sp>
        <p:nvSpPr>
          <p:cNvPr id="1234" name="Google Shape;1234;g9364f67b1c_0_11"/>
          <p:cNvSpPr txBox="1"/>
          <p:nvPr/>
        </p:nvSpPr>
        <p:spPr>
          <a:xfrm>
            <a:off x="895925" y="2857500"/>
            <a:ext cx="3140100" cy="15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A secret is only sent to a node if a Pod on that node requires it. The kubelet stores the secret into a </a:t>
            </a:r>
            <a:r>
              <a:rPr lang="en-US" sz="1000">
                <a:solidFill>
                  <a:srgbClr val="222222"/>
                </a:solidFill>
                <a:latin typeface="Consolas"/>
                <a:ea typeface="Consolas"/>
                <a:cs typeface="Consolas"/>
                <a:sym typeface="Consolas"/>
              </a:rPr>
              <a:t>tmpfs</a:t>
            </a:r>
            <a:r>
              <a:rPr lang="en-US" sz="1200">
                <a:solidFill>
                  <a:srgbClr val="222222"/>
                </a:solidFill>
                <a:highlight>
                  <a:srgbClr val="FFFFFF"/>
                </a:highlight>
                <a:latin typeface="Open Sans"/>
                <a:ea typeface="Open Sans"/>
                <a:cs typeface="Open Sans"/>
                <a:sym typeface="Open Sans"/>
              </a:rPr>
              <a:t> so that the secret is not written to disk storage. Once the Pod that depends on the secret is deleted, the kubelet will delete its local copy of the secret data as well.</a:t>
            </a:r>
            <a:endParaRPr/>
          </a:p>
        </p:txBody>
      </p:sp>
      <p:sp>
        <p:nvSpPr>
          <p:cNvPr id="1235" name="Google Shape;1235;g9364f67b1c_0_11"/>
          <p:cNvSpPr txBox="1"/>
          <p:nvPr/>
        </p:nvSpPr>
        <p:spPr>
          <a:xfrm>
            <a:off x="4870150" y="2910900"/>
            <a:ext cx="3034200" cy="14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On most Kubernetes distributions, communication between users and the API server, and from the API server to the kubelets, is protected by SSL/TLS. Secrets are protected when transmitted over these channels.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9606323a64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152</a:t>
            </a:fld>
            <a:endParaRPr/>
          </a:p>
        </p:txBody>
      </p:sp>
      <p:pic>
        <p:nvPicPr>
          <p:cNvPr id="1242" name="Google Shape;1242;g9606323a64_0_0"/>
          <p:cNvPicPr preferRelativeResize="0"/>
          <p:nvPr/>
        </p:nvPicPr>
        <p:blipFill>
          <a:blip r:embed="rId3">
            <a:alphaModFix/>
          </a:blip>
          <a:stretch>
            <a:fillRect/>
          </a:stretch>
        </p:blipFill>
        <p:spPr>
          <a:xfrm>
            <a:off x="1062975" y="481025"/>
            <a:ext cx="7018049" cy="4614750"/>
          </a:xfrm>
          <a:prstGeom prst="rect">
            <a:avLst/>
          </a:prstGeom>
          <a:noFill/>
          <a:ln>
            <a:noFill/>
          </a:ln>
        </p:spPr>
      </p:pic>
      <p:sp>
        <p:nvSpPr>
          <p:cNvPr id="1243" name="Google Shape;1243;g9606323a64_0_0"/>
          <p:cNvSpPr txBox="1"/>
          <p:nvPr/>
        </p:nvSpPr>
        <p:spPr>
          <a:xfrm>
            <a:off x="1209711" y="49281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94c9480fe8_1_66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Jobs / CronJob</a:t>
            </a:r>
            <a:endParaRPr/>
          </a:p>
        </p:txBody>
      </p:sp>
      <p:sp>
        <p:nvSpPr>
          <p:cNvPr id="1250" name="Google Shape;1250;g94c9480fe8_1_66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153</a:t>
            </a:fld>
            <a:endParaRPr/>
          </a:p>
        </p:txBody>
      </p:sp>
      <p:sp>
        <p:nvSpPr>
          <p:cNvPr id="1251" name="Google Shape;1251;g94c9480fe8_1_669"/>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u="sng">
                <a:solidFill>
                  <a:schemeClr val="hlink"/>
                </a:solidFill>
                <a:hlinkClick r:id="rId3"/>
              </a:rPr>
              <a:t>https://kubernetes.io/docs/concepts/workloads/controllers/job/</a:t>
            </a:r>
            <a:endParaRPr/>
          </a:p>
          <a:p>
            <a:pPr marL="342900" lvl="0" indent="-342900" algn="l" rtl="0">
              <a:spcBef>
                <a:spcPts val="400"/>
              </a:spcBef>
              <a:spcAft>
                <a:spcPts val="0"/>
              </a:spcAft>
              <a:buClr>
                <a:srgbClr val="344447"/>
              </a:buClr>
              <a:buSzPts val="2000"/>
              <a:buChar char="•"/>
            </a:pPr>
            <a:r>
              <a:rPr lang="en-US"/>
              <a:t>Omogočajo zagon strokov z enim končnim opravilom</a:t>
            </a:r>
            <a:endParaRPr/>
          </a:p>
          <a:p>
            <a:pPr marL="742950" lvl="1" indent="-285750" algn="l" rtl="0">
              <a:spcBef>
                <a:spcPts val="360"/>
              </a:spcBef>
              <a:spcAft>
                <a:spcPts val="0"/>
              </a:spcAft>
              <a:buClr>
                <a:srgbClr val="344447"/>
              </a:buClr>
              <a:buSzPts val="1800"/>
              <a:buChar char="–"/>
            </a:pPr>
            <a:r>
              <a:rPr lang="en-US"/>
              <a:t>Primer: prenos in obdelava končne množice podatkov</a:t>
            </a:r>
            <a:endParaRPr/>
          </a:p>
        </p:txBody>
      </p:sp>
      <p:pic>
        <p:nvPicPr>
          <p:cNvPr id="1252" name="Google Shape;1252;g94c9480fe8_1_669"/>
          <p:cNvPicPr preferRelativeResize="0"/>
          <p:nvPr/>
        </p:nvPicPr>
        <p:blipFill rotWithShape="1">
          <a:blip r:embed="rId4">
            <a:alphaModFix/>
          </a:blip>
          <a:srcRect/>
          <a:stretch/>
        </p:blipFill>
        <p:spPr>
          <a:xfrm>
            <a:off x="1998961" y="2175526"/>
            <a:ext cx="5146077" cy="3163827"/>
          </a:xfrm>
          <a:prstGeom prst="rect">
            <a:avLst/>
          </a:prstGeom>
          <a:noFill/>
          <a:ln>
            <a:noFill/>
          </a:ln>
        </p:spPr>
      </p:pic>
      <p:sp>
        <p:nvSpPr>
          <p:cNvPr id="1253" name="Google Shape;1253;g94c9480fe8_1_669"/>
          <p:cNvSpPr txBox="1"/>
          <p:nvPr/>
        </p:nvSpPr>
        <p:spPr>
          <a:xfrm>
            <a:off x="1998961"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96320db41e_0_2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Nasveti</a:t>
            </a:r>
            <a:endParaRPr/>
          </a:p>
        </p:txBody>
      </p:sp>
      <p:sp>
        <p:nvSpPr>
          <p:cNvPr id="1270" name="Google Shape;1270;g96320db41e_0_2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154</a:t>
            </a:fld>
            <a:endParaRPr/>
          </a:p>
        </p:txBody>
      </p:sp>
      <p:sp>
        <p:nvSpPr>
          <p:cNvPr id="1271" name="Google Shape;1271;g96320db41e_0_21"/>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Web UI (Dashboard)</a:t>
            </a:r>
            <a:endParaRPr/>
          </a:p>
          <a:p>
            <a:pPr marL="457200" lvl="0" indent="-355600" algn="l" rtl="0">
              <a:spcBef>
                <a:spcPts val="0"/>
              </a:spcBef>
              <a:spcAft>
                <a:spcPts val="0"/>
              </a:spcAft>
              <a:buSzPts val="2000"/>
              <a:buChar char="•"/>
            </a:pPr>
            <a:r>
              <a:rPr lang="en-US" u="sng">
                <a:solidFill>
                  <a:schemeClr val="hlink"/>
                </a:solidFill>
                <a:hlinkClick r:id="rId4"/>
              </a:rPr>
              <a:t>Connect a Front End to a Back End Using a Service</a:t>
            </a:r>
            <a:endParaRPr/>
          </a:p>
          <a:p>
            <a:pPr marL="457200" lvl="0" indent="-355600" algn="l" rtl="0">
              <a:spcBef>
                <a:spcPts val="0"/>
              </a:spcBef>
              <a:spcAft>
                <a:spcPts val="0"/>
              </a:spcAft>
              <a:buSzPts val="2000"/>
              <a:buChar char="•"/>
            </a:pPr>
            <a:r>
              <a:rPr lang="en-US" u="sng">
                <a:solidFill>
                  <a:schemeClr val="hlink"/>
                </a:solidFill>
                <a:hlinkClick r:id="rId5"/>
              </a:rPr>
              <a:t>Unofficial Kubernetes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0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155</a:t>
            </a:fld>
            <a:endParaRPr/>
          </a:p>
        </p:txBody>
      </p:sp>
      <p:sp>
        <p:nvSpPr>
          <p:cNvPr id="1277" name="Google Shape;1277;p102"/>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Clr>
                <a:srgbClr val="344447"/>
              </a:buClr>
              <a:buSzPts val="4400"/>
              <a:buFont typeface="Tahoma"/>
              <a:buNone/>
            </a:pPr>
            <a:r>
              <a:rPr lang="en-US"/>
              <a:t>Vabljeni k sodelovanju!</a:t>
            </a:r>
            <a:endParaRPr/>
          </a:p>
        </p:txBody>
      </p:sp>
      <p:sp>
        <p:nvSpPr>
          <p:cNvPr id="1278" name="Google Shape;1278;p102"/>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44447"/>
              </a:buClr>
              <a:buSzPts val="2000"/>
              <a:buNone/>
            </a:pPr>
            <a:r>
              <a:rPr lang="en-US" u="sng">
                <a:solidFill>
                  <a:schemeClr val="hlink"/>
                </a:solidFill>
                <a:hlinkClick r:id="rId3"/>
              </a:rPr>
              <a:t>info@ltfe.org</a:t>
            </a:r>
            <a:endParaRPr/>
          </a:p>
          <a:p>
            <a:pPr marL="0" lvl="0" indent="0" algn="l" rtl="0">
              <a:lnSpc>
                <a:spcPct val="100000"/>
              </a:lnSpc>
              <a:spcBef>
                <a:spcPts val="400"/>
              </a:spcBef>
              <a:spcAft>
                <a:spcPts val="0"/>
              </a:spcAft>
              <a:buClr>
                <a:srgbClr val="344447"/>
              </a:buClr>
              <a:buSzPts val="2000"/>
              <a:buNone/>
            </a:pPr>
            <a:r>
              <a:rPr lang="en-US"/>
              <a:t>+386 1 476 8988</a:t>
            </a:r>
            <a:endParaRPr/>
          </a:p>
          <a:p>
            <a:pPr marL="0" lvl="0" indent="0" algn="l" rtl="0">
              <a:lnSpc>
                <a:spcPct val="100000"/>
              </a:lnSpc>
              <a:spcBef>
                <a:spcPts val="400"/>
              </a:spcBef>
              <a:spcAft>
                <a:spcPts val="0"/>
              </a:spcAft>
              <a:buClr>
                <a:srgbClr val="344447"/>
              </a:buClr>
              <a:buSzPts val="2000"/>
              <a:buNone/>
            </a:pPr>
            <a:r>
              <a:rPr lang="en-US" u="sng">
                <a:solidFill>
                  <a:schemeClr val="hlink"/>
                </a:solidFill>
                <a:hlinkClick r:id="rId4"/>
              </a:rPr>
              <a:t>www.ltfe.org</a:t>
            </a:r>
            <a:r>
              <a:rPr lang="en-US"/>
              <a:t> </a:t>
            </a:r>
            <a:endParaRPr/>
          </a:p>
          <a:p>
            <a:pPr marL="0" lvl="0" indent="0" algn="l" rtl="0">
              <a:lnSpc>
                <a:spcPct val="100000"/>
              </a:lnSpc>
              <a:spcBef>
                <a:spcPts val="400"/>
              </a:spcBef>
              <a:spcAft>
                <a:spcPts val="0"/>
              </a:spcAft>
              <a:buClr>
                <a:srgbClr val="344447"/>
              </a:buClr>
              <a:buSzPts val="2000"/>
              <a:buNone/>
            </a:pPr>
            <a:endParaRPr/>
          </a:p>
        </p:txBody>
      </p:sp>
      <p:pic>
        <p:nvPicPr>
          <p:cNvPr id="1279" name="Google Shape;1279;p102"/>
          <p:cNvPicPr preferRelativeResize="0"/>
          <p:nvPr/>
        </p:nvPicPr>
        <p:blipFill rotWithShape="1">
          <a:blip r:embed="rId5">
            <a:alphaModFix/>
          </a:blip>
          <a:srcRect/>
          <a:stretch/>
        </p:blipFill>
        <p:spPr>
          <a:xfrm>
            <a:off x="3251916" y="2890564"/>
            <a:ext cx="4957254" cy="16524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Traditional </a:t>
            </a:r>
            <a:r>
              <a:rPr lang="en-US" dirty="0"/>
              <a:t>applications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16</a:t>
            </a:fld>
            <a:endParaRPr lang="en-GB"/>
          </a:p>
        </p:txBody>
      </p:sp>
      <p:sp>
        <p:nvSpPr>
          <p:cNvPr id="4" name="Označba mesta besedila 3"/>
          <p:cNvSpPr>
            <a:spLocks noGrp="1"/>
          </p:cNvSpPr>
          <p:nvPr>
            <p:ph type="body" sz="quarter" idx="13"/>
          </p:nvPr>
        </p:nvSpPr>
        <p:spPr>
          <a:xfrm>
            <a:off x="362610" y="962025"/>
            <a:ext cx="5638140" cy="4457699"/>
          </a:xfrm>
        </p:spPr>
        <p:txBody>
          <a:bodyPr>
            <a:normAutofit/>
          </a:bodyPr>
          <a:lstStyle/>
          <a:p>
            <a:r>
              <a:rPr lang="en-US" dirty="0"/>
              <a:t>M</a:t>
            </a:r>
            <a:r>
              <a:rPr lang="en-US" dirty="0" smtClean="0"/>
              <a:t>onolithic </a:t>
            </a:r>
            <a:r>
              <a:rPr lang="en-US" dirty="0"/>
              <a:t>application</a:t>
            </a:r>
            <a:endParaRPr lang="en-US" dirty="0" smtClean="0"/>
          </a:p>
          <a:p>
            <a:r>
              <a:rPr lang="en-US" dirty="0" smtClean="0"/>
              <a:t>Years </a:t>
            </a:r>
            <a:r>
              <a:rPr lang="en-US" dirty="0"/>
              <a:t>ago, most software applications were big </a:t>
            </a:r>
            <a:r>
              <a:rPr lang="en-US" dirty="0" smtClean="0"/>
              <a:t>monoliths</a:t>
            </a:r>
          </a:p>
          <a:p>
            <a:r>
              <a:rPr lang="en-US" dirty="0"/>
              <a:t>B</a:t>
            </a:r>
            <a:r>
              <a:rPr lang="en-US" dirty="0" smtClean="0"/>
              <a:t>uilt </a:t>
            </a:r>
            <a:r>
              <a:rPr lang="en-US" dirty="0"/>
              <a:t>as a single and indivisible </a:t>
            </a:r>
            <a:r>
              <a:rPr lang="en-US" dirty="0" smtClean="0"/>
              <a:t>unit</a:t>
            </a:r>
          </a:p>
          <a:p>
            <a:r>
              <a:rPr lang="en-US" dirty="0" smtClean="0"/>
              <a:t>Still </a:t>
            </a:r>
            <a:r>
              <a:rPr lang="en-US" dirty="0"/>
              <a:t>widespread </a:t>
            </a:r>
            <a:r>
              <a:rPr lang="en-US" dirty="0" smtClean="0"/>
              <a:t>today</a:t>
            </a:r>
          </a:p>
          <a:p>
            <a:r>
              <a:rPr lang="en-US" dirty="0"/>
              <a:t>C</a:t>
            </a:r>
            <a:r>
              <a:rPr lang="en-US" dirty="0" smtClean="0"/>
              <a:t>hallenges</a:t>
            </a:r>
            <a:r>
              <a:rPr lang="en-US" dirty="0"/>
              <a:t> </a:t>
            </a:r>
            <a:endParaRPr lang="en-US" dirty="0" smtClean="0"/>
          </a:p>
          <a:p>
            <a:pPr lvl="1"/>
            <a:r>
              <a:rPr lang="en-US" dirty="0"/>
              <a:t>H</a:t>
            </a:r>
            <a:r>
              <a:rPr lang="en-US" dirty="0" smtClean="0"/>
              <a:t>andling </a:t>
            </a:r>
            <a:r>
              <a:rPr lang="en-US" dirty="0"/>
              <a:t>a huge code </a:t>
            </a:r>
            <a:r>
              <a:rPr lang="en-US" dirty="0" smtClean="0"/>
              <a:t>base</a:t>
            </a:r>
          </a:p>
          <a:p>
            <a:pPr lvl="1"/>
            <a:r>
              <a:rPr lang="en-US" dirty="0"/>
              <a:t>A</a:t>
            </a:r>
            <a:r>
              <a:rPr lang="en-US" dirty="0" smtClean="0"/>
              <a:t>dopting </a:t>
            </a:r>
            <a:r>
              <a:rPr lang="en-US" dirty="0"/>
              <a:t>a new </a:t>
            </a:r>
            <a:r>
              <a:rPr lang="en-US" dirty="0" smtClean="0"/>
              <a:t>technology</a:t>
            </a:r>
          </a:p>
          <a:p>
            <a:pPr lvl="1"/>
            <a:r>
              <a:rPr lang="en-US" dirty="0" smtClean="0"/>
              <a:t>Scaling</a:t>
            </a:r>
          </a:p>
          <a:p>
            <a:pPr lvl="1"/>
            <a:r>
              <a:rPr lang="en-US" dirty="0" smtClean="0"/>
              <a:t>Lack of modularity</a:t>
            </a:r>
          </a:p>
          <a:p>
            <a:pPr lvl="1"/>
            <a:r>
              <a:rPr lang="en-US" dirty="0"/>
              <a:t>D</a:t>
            </a:r>
            <a:r>
              <a:rPr lang="en-US" dirty="0" smtClean="0"/>
              <a:t>eployment</a:t>
            </a:r>
          </a:p>
          <a:p>
            <a:pPr lvl="1"/>
            <a:r>
              <a:rPr lang="en-US" dirty="0"/>
              <a:t>I</a:t>
            </a:r>
            <a:r>
              <a:rPr lang="en-US" dirty="0" smtClean="0"/>
              <a:t>mplementing </a:t>
            </a:r>
            <a:r>
              <a:rPr lang="en-US" dirty="0"/>
              <a:t>new </a:t>
            </a:r>
            <a:r>
              <a:rPr lang="en-US" dirty="0" smtClean="0"/>
              <a:t>changes -&gt; slow (</a:t>
            </a:r>
            <a:r>
              <a:rPr lang="en-US" dirty="0"/>
              <a:t>entire application has to be rewritten</a:t>
            </a:r>
            <a:r>
              <a:rPr lang="en-US" dirty="0" smtClean="0"/>
              <a:t>)</a:t>
            </a:r>
          </a:p>
        </p:txBody>
      </p:sp>
      <p:pic>
        <p:nvPicPr>
          <p:cNvPr id="5" name="Slika 4"/>
          <p:cNvPicPr>
            <a:picLocks noChangeAspect="1"/>
          </p:cNvPicPr>
          <p:nvPr/>
        </p:nvPicPr>
        <p:blipFill>
          <a:blip r:embed="rId3"/>
          <a:stretch>
            <a:fillRect/>
          </a:stretch>
        </p:blipFill>
        <p:spPr>
          <a:xfrm>
            <a:off x="6432969" y="257174"/>
            <a:ext cx="2415998" cy="2462459"/>
          </a:xfrm>
          <a:prstGeom prst="rect">
            <a:avLst/>
          </a:prstGeom>
        </p:spPr>
      </p:pic>
      <p:pic>
        <p:nvPicPr>
          <p:cNvPr id="6" name="Slika 5"/>
          <p:cNvPicPr>
            <a:picLocks noChangeAspect="1"/>
          </p:cNvPicPr>
          <p:nvPr/>
        </p:nvPicPr>
        <p:blipFill>
          <a:blip r:embed="rId4"/>
          <a:stretch>
            <a:fillRect/>
          </a:stretch>
        </p:blipFill>
        <p:spPr>
          <a:xfrm>
            <a:off x="6537186" y="2475711"/>
            <a:ext cx="2207563" cy="2587242"/>
          </a:xfrm>
          <a:prstGeom prst="rect">
            <a:avLst/>
          </a:prstGeom>
        </p:spPr>
      </p:pic>
      <p:sp>
        <p:nvSpPr>
          <p:cNvPr id="7" name="Pravokotnik 6"/>
          <p:cNvSpPr/>
          <p:nvPr/>
        </p:nvSpPr>
        <p:spPr>
          <a:xfrm>
            <a:off x="6432969" y="4897593"/>
            <a:ext cx="2762250" cy="646331"/>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524714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17</a:t>
            </a:fld>
            <a:endParaRPr lang="en-GB"/>
          </a:p>
        </p:txBody>
      </p:sp>
      <p:sp>
        <p:nvSpPr>
          <p:cNvPr id="4" name="Označba mesta besedila 3"/>
          <p:cNvSpPr>
            <a:spLocks noGrp="1"/>
          </p:cNvSpPr>
          <p:nvPr>
            <p:ph type="body" sz="quarter" idx="13"/>
          </p:nvPr>
        </p:nvSpPr>
        <p:spPr>
          <a:xfrm>
            <a:off x="362609" y="428626"/>
            <a:ext cx="8118603" cy="4792134"/>
          </a:xfrm>
        </p:spPr>
        <p:txBody>
          <a:bodyPr>
            <a:normAutofit lnSpcReduction="10000"/>
          </a:bodyPr>
          <a:lstStyle/>
          <a:p>
            <a:r>
              <a:rPr lang="en-US" dirty="0"/>
              <a:t>C</a:t>
            </a:r>
            <a:r>
              <a:rPr lang="en-US" dirty="0" smtClean="0"/>
              <a:t>lient-side </a:t>
            </a:r>
            <a:r>
              <a:rPr lang="en-US" dirty="0"/>
              <a:t>user interface, a server side-application, and a </a:t>
            </a:r>
            <a:r>
              <a:rPr lang="en-US" dirty="0" smtClean="0"/>
              <a:t>database.</a:t>
            </a:r>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Strengths</a:t>
            </a:r>
            <a:r>
              <a:rPr lang="en-US" dirty="0"/>
              <a:t> </a:t>
            </a:r>
          </a:p>
          <a:p>
            <a:pPr lvl="1"/>
            <a:r>
              <a:rPr lang="en-US" dirty="0"/>
              <a:t>Less cross-cutting </a:t>
            </a:r>
            <a:r>
              <a:rPr lang="en-US" dirty="0" smtClean="0"/>
              <a:t>concerns (</a:t>
            </a:r>
            <a:r>
              <a:rPr lang="en-US" dirty="0"/>
              <a:t>logging, handling, caching, and performance monitoring</a:t>
            </a:r>
            <a:r>
              <a:rPr lang="en-US" dirty="0" smtClean="0"/>
              <a:t>)</a:t>
            </a:r>
          </a:p>
          <a:p>
            <a:pPr lvl="1"/>
            <a:r>
              <a:rPr lang="en-US" dirty="0"/>
              <a:t>Easier debugging and </a:t>
            </a:r>
            <a:r>
              <a:rPr lang="en-US" dirty="0" smtClean="0"/>
              <a:t>testing</a:t>
            </a:r>
          </a:p>
          <a:p>
            <a:pPr lvl="1"/>
            <a:r>
              <a:rPr lang="en-US" dirty="0"/>
              <a:t>Simple to deploy (just one file or directory)</a:t>
            </a:r>
          </a:p>
          <a:p>
            <a:pPr lvl="1"/>
            <a:r>
              <a:rPr lang="en-US" dirty="0"/>
              <a:t>Simple to develop (</a:t>
            </a:r>
            <a:r>
              <a:rPr lang="en-US" dirty="0" smtClean="0"/>
              <a:t>knowledge </a:t>
            </a:r>
            <a:r>
              <a:rPr lang="aa-ET" dirty="0" smtClean="0"/>
              <a:t>–</a:t>
            </a:r>
            <a:r>
              <a:rPr lang="en-US" dirty="0" smtClean="0"/>
              <a:t> standard way of development)</a:t>
            </a:r>
          </a:p>
          <a:p>
            <a:r>
              <a:rPr lang="en-US" dirty="0" smtClean="0">
                <a:hlinkClick r:id="rId3"/>
              </a:rPr>
              <a:t>MonolithFirst</a:t>
            </a:r>
            <a:endParaRPr lang="en-US" dirty="0"/>
          </a:p>
        </p:txBody>
      </p:sp>
      <p:pic>
        <p:nvPicPr>
          <p:cNvPr id="5" name="Slika 4"/>
          <p:cNvPicPr>
            <a:picLocks noChangeAspect="1"/>
          </p:cNvPicPr>
          <p:nvPr/>
        </p:nvPicPr>
        <p:blipFill>
          <a:blip r:embed="rId4"/>
          <a:stretch>
            <a:fillRect/>
          </a:stretch>
        </p:blipFill>
        <p:spPr>
          <a:xfrm>
            <a:off x="1311183" y="1320699"/>
            <a:ext cx="6221454" cy="1290697"/>
          </a:xfrm>
          <a:prstGeom prst="rect">
            <a:avLst/>
          </a:prstGeom>
        </p:spPr>
      </p:pic>
      <p:sp>
        <p:nvSpPr>
          <p:cNvPr id="6" name="Pravokotnik 5"/>
          <p:cNvSpPr/>
          <p:nvPr/>
        </p:nvSpPr>
        <p:spPr>
          <a:xfrm>
            <a:off x="782627" y="2735277"/>
            <a:ext cx="7942273" cy="369332"/>
          </a:xfrm>
          <a:prstGeom prst="rect">
            <a:avLst/>
          </a:prstGeom>
        </p:spPr>
        <p:txBody>
          <a:bodyPr wrap="square">
            <a:spAutoFit/>
          </a:bodyPr>
          <a:lstStyle/>
          <a:p>
            <a:r>
              <a:rPr lang="en-US" sz="900" dirty="0">
                <a:solidFill>
                  <a:schemeClr val="bg1">
                    <a:lumMod val="50000"/>
                  </a:schemeClr>
                </a:solidFill>
              </a:rPr>
              <a:t>Source</a:t>
            </a:r>
            <a:r>
              <a:rPr lang="en-US" sz="900" dirty="0" smtClean="0">
                <a:solidFill>
                  <a:schemeClr val="bg1">
                    <a:lumMod val="50000"/>
                  </a:schemeClr>
                </a:solidFill>
              </a:rPr>
              <a:t>: Three-Tier </a:t>
            </a:r>
            <a:r>
              <a:rPr lang="en-US" sz="900" dirty="0">
                <a:solidFill>
                  <a:schemeClr val="bg1">
                    <a:lumMod val="50000"/>
                  </a:schemeClr>
                </a:solidFill>
              </a:rPr>
              <a:t>Architecture Overview - https://</a:t>
            </a:r>
            <a:r>
              <a:rPr lang="en-US" sz="900" dirty="0" smtClean="0">
                <a:solidFill>
                  <a:schemeClr val="bg1">
                    <a:lumMod val="50000"/>
                  </a:schemeClr>
                </a:solidFill>
              </a:rPr>
              <a:t>docs.aws.amazon.com/whitepapers/latest/serverless-multi-tier-architectures-api-gateway-lambda/three-tier-architecture-overview.html</a:t>
            </a:r>
          </a:p>
        </p:txBody>
      </p:sp>
    </p:spTree>
    <p:extLst>
      <p:ext uri="{BB962C8B-B14F-4D97-AF65-F5344CB8AC3E}">
        <p14:creationId xmlns:p14="http://schemas.microsoft.com/office/powerpoint/2010/main" val="2870234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smtClean="0"/>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18</a:t>
            </a:fld>
            <a:endParaRPr lang="en-GB"/>
          </a:p>
        </p:txBody>
      </p:sp>
      <p:sp>
        <p:nvSpPr>
          <p:cNvPr id="4" name="Označba mesta besedila 3"/>
          <p:cNvSpPr>
            <a:spLocks noGrp="1"/>
          </p:cNvSpPr>
          <p:nvPr>
            <p:ph type="body" sz="quarter" idx="13"/>
          </p:nvPr>
        </p:nvSpPr>
        <p:spPr>
          <a:xfrm>
            <a:off x="362609" y="1104901"/>
            <a:ext cx="8118603" cy="1181178"/>
          </a:xfrm>
        </p:spPr>
        <p:txBody>
          <a:bodyPr/>
          <a:lstStyle/>
          <a:p>
            <a:r>
              <a:rPr lang="en-US" dirty="0"/>
              <a:t>Today, these big monolithic legacy applications are slowly being broken down into smaller, independently running components called </a:t>
            </a:r>
            <a:r>
              <a:rPr lang="en-US" dirty="0" err="1" smtClean="0"/>
              <a:t>microservices</a:t>
            </a:r>
            <a:r>
              <a:rPr lang="en-US" dirty="0" smtClean="0"/>
              <a:t>.</a:t>
            </a:r>
            <a:r>
              <a:rPr lang="en-US" dirty="0"/>
              <a:t> </a:t>
            </a:r>
          </a:p>
        </p:txBody>
      </p:sp>
      <p:pic>
        <p:nvPicPr>
          <p:cNvPr id="5" name="Slika 4"/>
          <p:cNvPicPr>
            <a:picLocks noChangeAspect="1"/>
          </p:cNvPicPr>
          <p:nvPr/>
        </p:nvPicPr>
        <p:blipFill>
          <a:blip r:embed="rId2"/>
          <a:stretch>
            <a:fillRect/>
          </a:stretch>
        </p:blipFill>
        <p:spPr>
          <a:xfrm>
            <a:off x="1209654" y="2380365"/>
            <a:ext cx="2402294" cy="2601210"/>
          </a:xfrm>
          <a:prstGeom prst="rect">
            <a:avLst/>
          </a:prstGeom>
        </p:spPr>
      </p:pic>
      <p:pic>
        <p:nvPicPr>
          <p:cNvPr id="6" name="Slika 5"/>
          <p:cNvPicPr>
            <a:picLocks noChangeAspect="1"/>
          </p:cNvPicPr>
          <p:nvPr/>
        </p:nvPicPr>
        <p:blipFill>
          <a:blip r:embed="rId3"/>
          <a:stretch>
            <a:fillRect/>
          </a:stretch>
        </p:blipFill>
        <p:spPr>
          <a:xfrm>
            <a:off x="4269510" y="2380365"/>
            <a:ext cx="4105165" cy="2591560"/>
          </a:xfrm>
          <a:prstGeom prst="rect">
            <a:avLst/>
          </a:prstGeom>
        </p:spPr>
      </p:pic>
      <p:sp>
        <p:nvSpPr>
          <p:cNvPr id="7" name="Pravokotnik 6"/>
          <p:cNvSpPr/>
          <p:nvPr/>
        </p:nvSpPr>
        <p:spPr>
          <a:xfrm>
            <a:off x="1049512" y="5026443"/>
            <a:ext cx="7431700" cy="369332"/>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671161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19</a:t>
            </a:fld>
            <a:endParaRPr lang="en-GB"/>
          </a:p>
        </p:txBody>
      </p:sp>
      <p:sp>
        <p:nvSpPr>
          <p:cNvPr id="4" name="Označba mesta besedila 3"/>
          <p:cNvSpPr>
            <a:spLocks noGrp="1"/>
          </p:cNvSpPr>
          <p:nvPr>
            <p:ph type="body" sz="quarter" idx="13"/>
          </p:nvPr>
        </p:nvSpPr>
        <p:spPr>
          <a:xfrm>
            <a:off x="362609" y="428626"/>
            <a:ext cx="8118603" cy="1885949"/>
          </a:xfrm>
        </p:spPr>
        <p:txBody>
          <a:bodyPr/>
          <a:lstStyle/>
          <a:p>
            <a:r>
              <a:rPr lang="en-US" dirty="0"/>
              <a:t>These units carry out every application process as a separate service</a:t>
            </a:r>
            <a:r>
              <a:rPr lang="en-US" dirty="0" smtClean="0"/>
              <a:t>.</a:t>
            </a:r>
          </a:p>
          <a:p>
            <a:r>
              <a:rPr lang="en-US" dirty="0"/>
              <a:t>So all the services have their own logic and the </a:t>
            </a:r>
            <a:r>
              <a:rPr lang="en-US" dirty="0" smtClean="0"/>
              <a:t>database.</a:t>
            </a:r>
          </a:p>
          <a:p>
            <a:r>
              <a:rPr lang="en-US" dirty="0" smtClean="0"/>
              <a:t>Components </a:t>
            </a:r>
            <a:r>
              <a:rPr lang="en-US" dirty="0"/>
              <a:t>communicate with each other through defined </a:t>
            </a:r>
            <a:r>
              <a:rPr lang="en-US" dirty="0" smtClean="0"/>
              <a:t>methods called APIs.</a:t>
            </a:r>
          </a:p>
          <a:p>
            <a:pPr lvl="1"/>
            <a:endParaRPr lang="en-US" dirty="0"/>
          </a:p>
        </p:txBody>
      </p:sp>
      <p:sp>
        <p:nvSpPr>
          <p:cNvPr id="5" name="Označba mesta besedila 3"/>
          <p:cNvSpPr txBox="1">
            <a:spLocks/>
          </p:cNvSpPr>
          <p:nvPr/>
        </p:nvSpPr>
        <p:spPr>
          <a:xfrm>
            <a:off x="355600" y="2314575"/>
            <a:ext cx="4083050" cy="2828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Strengths:</a:t>
            </a:r>
          </a:p>
          <a:p>
            <a:pPr lvl="1"/>
            <a:r>
              <a:rPr lang="en-US" dirty="0"/>
              <a:t>Independent </a:t>
            </a:r>
            <a:r>
              <a:rPr lang="en-US" dirty="0" smtClean="0"/>
              <a:t>components</a:t>
            </a:r>
          </a:p>
          <a:p>
            <a:pPr lvl="1"/>
            <a:r>
              <a:rPr lang="en-US" dirty="0"/>
              <a:t>Easier understanding</a:t>
            </a:r>
            <a:endParaRPr lang="en-US" dirty="0" smtClean="0"/>
          </a:p>
          <a:p>
            <a:pPr lvl="1"/>
            <a:r>
              <a:rPr lang="en-US" dirty="0"/>
              <a:t>Better scalability</a:t>
            </a:r>
          </a:p>
          <a:p>
            <a:pPr lvl="1"/>
            <a:r>
              <a:rPr lang="en-US" dirty="0"/>
              <a:t>Flexibility in choosing the </a:t>
            </a:r>
            <a:r>
              <a:rPr lang="en-US" dirty="0" smtClean="0"/>
              <a:t>technology</a:t>
            </a:r>
          </a:p>
          <a:p>
            <a:pPr lvl="1"/>
            <a:r>
              <a:rPr lang="en-US" dirty="0"/>
              <a:t>The higher level of agility</a:t>
            </a:r>
          </a:p>
        </p:txBody>
      </p:sp>
      <p:sp>
        <p:nvSpPr>
          <p:cNvPr id="7" name="Označba mesta besedila 3"/>
          <p:cNvSpPr txBox="1">
            <a:spLocks/>
          </p:cNvSpPr>
          <p:nvPr/>
        </p:nvSpPr>
        <p:spPr>
          <a:xfrm>
            <a:off x="4445659" y="2314575"/>
            <a:ext cx="408305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Weaknesses:</a:t>
            </a:r>
          </a:p>
          <a:p>
            <a:pPr lvl="1"/>
            <a:r>
              <a:rPr lang="en-US" dirty="0" smtClean="0"/>
              <a:t>Extra complexity</a:t>
            </a:r>
          </a:p>
          <a:p>
            <a:pPr lvl="1"/>
            <a:r>
              <a:rPr lang="en-US" dirty="0" smtClean="0"/>
              <a:t>System distribution</a:t>
            </a:r>
          </a:p>
          <a:p>
            <a:pPr lvl="1"/>
            <a:r>
              <a:rPr lang="en-US" dirty="0" smtClean="0"/>
              <a:t>Cross-cutting concerns (</a:t>
            </a:r>
            <a:r>
              <a:rPr lang="en-US" dirty="0"/>
              <a:t>configuration, logging, metrics, health checks</a:t>
            </a:r>
            <a:r>
              <a:rPr lang="en-US" dirty="0" smtClean="0"/>
              <a:t>)</a:t>
            </a:r>
          </a:p>
          <a:p>
            <a:pPr lvl="1"/>
            <a:r>
              <a:rPr lang="en-US" dirty="0" smtClean="0"/>
              <a:t>Testing</a:t>
            </a:r>
          </a:p>
          <a:p>
            <a:pPr lvl="1"/>
            <a:endParaRPr lang="en-US" dirty="0"/>
          </a:p>
        </p:txBody>
      </p:sp>
    </p:spTree>
    <p:extLst>
      <p:ext uri="{BB962C8B-B14F-4D97-AF65-F5344CB8AC3E}">
        <p14:creationId xmlns:p14="http://schemas.microsoft.com/office/powerpoint/2010/main" val="2457353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
          <p:cNvPicPr preferRelativeResize="0"/>
          <p:nvPr/>
        </p:nvPicPr>
        <p:blipFill rotWithShape="1">
          <a:blip r:embed="rId3">
            <a:alphaModFix/>
          </a:blip>
          <a:srcRect l="388" t="6753" r="-14" b="31602"/>
          <a:stretch/>
        </p:blipFill>
        <p:spPr>
          <a:xfrm>
            <a:off x="0" y="285750"/>
            <a:ext cx="9144000" cy="3170712"/>
          </a:xfrm>
          <a:prstGeom prst="rect">
            <a:avLst/>
          </a:prstGeom>
          <a:noFill/>
          <a:ln>
            <a:noFill/>
          </a:ln>
        </p:spPr>
      </p:pic>
      <p:grpSp>
        <p:nvGrpSpPr>
          <p:cNvPr id="148" name="Google Shape;148;p2"/>
          <p:cNvGrpSpPr/>
          <p:nvPr/>
        </p:nvGrpSpPr>
        <p:grpSpPr>
          <a:xfrm>
            <a:off x="-1" y="579664"/>
            <a:ext cx="4546766" cy="4324103"/>
            <a:chOff x="-1" y="1727858"/>
            <a:chExt cx="9167752" cy="3411187"/>
          </a:xfrm>
        </p:grpSpPr>
        <p:sp>
          <p:nvSpPr>
            <p:cNvPr id="149" name="Google Shape;149;p2"/>
            <p:cNvSpPr/>
            <p:nvPr/>
          </p:nvSpPr>
          <p:spPr>
            <a:xfrm>
              <a:off x="-1" y="1727858"/>
              <a:ext cx="9167752" cy="3411187"/>
            </a:xfrm>
            <a:prstGeom prst="rect">
              <a:avLst/>
            </a:prstGeom>
            <a:solidFill>
              <a:srgbClr val="001B4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50" name="Google Shape;150;p2"/>
            <p:cNvSpPr/>
            <p:nvPr/>
          </p:nvSpPr>
          <p:spPr>
            <a:xfrm>
              <a:off x="-1" y="1727859"/>
              <a:ext cx="9167752" cy="49784"/>
            </a:xfrm>
            <a:prstGeom prst="rect">
              <a:avLst/>
            </a:prstGeom>
            <a:solidFill>
              <a:srgbClr val="7EB94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51" name="Google Shape;151;p2"/>
          <p:cNvSpPr txBox="1">
            <a:spLocks noGrp="1"/>
          </p:cNvSpPr>
          <p:nvPr>
            <p:ph type="body" idx="1"/>
          </p:nvPr>
        </p:nvSpPr>
        <p:spPr>
          <a:xfrm>
            <a:off x="309717" y="1163280"/>
            <a:ext cx="4175924" cy="14801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2000"/>
              <a:buNone/>
            </a:pPr>
            <a:r>
              <a:rPr lang="sl-SI" b="1" dirty="0">
                <a:solidFill>
                  <a:schemeClr val="lt1"/>
                </a:solidFill>
              </a:rPr>
              <a:t>Urnik </a:t>
            </a:r>
            <a:r>
              <a:rPr lang="en-US" b="1" dirty="0" smtClean="0">
                <a:solidFill>
                  <a:schemeClr val="lt1"/>
                </a:solidFill>
              </a:rPr>
              <a:t>21</a:t>
            </a:r>
            <a:r>
              <a:rPr lang="sl-SI" b="1" dirty="0" smtClean="0">
                <a:solidFill>
                  <a:schemeClr val="lt1"/>
                </a:solidFill>
              </a:rPr>
              <a:t>. </a:t>
            </a:r>
            <a:r>
              <a:rPr lang="en-US" b="1" dirty="0">
                <a:solidFill>
                  <a:schemeClr val="lt1"/>
                </a:solidFill>
              </a:rPr>
              <a:t>9</a:t>
            </a:r>
            <a:r>
              <a:rPr lang="sl-SI" b="1" dirty="0" smtClean="0">
                <a:solidFill>
                  <a:schemeClr val="lt1"/>
                </a:solidFill>
              </a:rPr>
              <a:t>. </a:t>
            </a:r>
            <a:endParaRPr dirty="0"/>
          </a:p>
          <a:p>
            <a:pPr marL="0" lvl="0" indent="0" algn="l" rtl="0">
              <a:lnSpc>
                <a:spcPct val="100000"/>
              </a:lnSpc>
              <a:spcBef>
                <a:spcPts val="240"/>
              </a:spcBef>
              <a:spcAft>
                <a:spcPts val="0"/>
              </a:spcAft>
              <a:buClr>
                <a:schemeClr val="lt1"/>
              </a:buClr>
              <a:buSzPts val="1200"/>
              <a:buNone/>
            </a:pPr>
            <a:endParaRPr sz="1200" b="1" dirty="0">
              <a:solidFill>
                <a:schemeClr val="lt1"/>
              </a:solidFill>
            </a:endParaRPr>
          </a:p>
          <a:p>
            <a:pPr marL="0" lvl="0" indent="0">
              <a:spcBef>
                <a:spcPts val="240"/>
              </a:spcBef>
              <a:buClr>
                <a:schemeClr val="lt1"/>
              </a:buClr>
              <a:buSzPts val="1200"/>
              <a:buNone/>
            </a:pPr>
            <a:r>
              <a:rPr lang="en-US" sz="1200" b="1" dirty="0" smtClean="0">
                <a:solidFill>
                  <a:schemeClr val="lt1"/>
                </a:solidFill>
              </a:rPr>
              <a:t>08:30</a:t>
            </a:r>
            <a:r>
              <a:rPr lang="aa-ET" sz="1200" b="1" dirty="0" smtClean="0">
                <a:solidFill>
                  <a:schemeClr val="lt1"/>
                </a:solidFill>
              </a:rPr>
              <a:t> </a:t>
            </a:r>
            <a:r>
              <a:rPr lang="aa-ET" sz="1200" b="1" dirty="0">
                <a:solidFill>
                  <a:schemeClr val="lt1"/>
                </a:solidFill>
              </a:rPr>
              <a:t>– </a:t>
            </a:r>
            <a:r>
              <a:rPr lang="en-US" sz="1200" b="1" dirty="0" smtClean="0">
                <a:solidFill>
                  <a:schemeClr val="lt1"/>
                </a:solidFill>
              </a:rPr>
              <a:t>15:30</a:t>
            </a:r>
            <a:r>
              <a:rPr lang="sl-SI" sz="1200" b="1" dirty="0" smtClean="0">
                <a:solidFill>
                  <a:schemeClr val="lt1"/>
                </a:solidFill>
              </a:rPr>
              <a:t> </a:t>
            </a:r>
            <a:endParaRPr dirty="0"/>
          </a:p>
          <a:p>
            <a:pPr lvl="0" indent="-304800">
              <a:spcBef>
                <a:spcPts val="240"/>
              </a:spcBef>
              <a:buClr>
                <a:schemeClr val="lt1"/>
              </a:buClr>
              <a:buSzPts val="1200"/>
              <a:buChar char="➢"/>
            </a:pPr>
            <a:r>
              <a:rPr lang="sv-SE" sz="1200" dirty="0" smtClean="0">
                <a:solidFill>
                  <a:schemeClr val="lt1"/>
                </a:solidFill>
              </a:rPr>
              <a:t>Docker</a:t>
            </a:r>
          </a:p>
        </p:txBody>
      </p:sp>
      <p:sp>
        <p:nvSpPr>
          <p:cNvPr id="152" name="Google Shape;152;p2"/>
          <p:cNvSpPr txBox="1"/>
          <p:nvPr/>
        </p:nvSpPr>
        <p:spPr>
          <a:xfrm>
            <a:off x="500503" y="5037364"/>
            <a:ext cx="1345240"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sl-SI" sz="1050" b="0" i="0" u="none" strike="noStrike" kern="0" cap="none" spc="0" normalizeH="0" baseline="0" noProof="0">
                <a:ln>
                  <a:noFill/>
                </a:ln>
                <a:solidFill>
                  <a:srgbClr val="001B45"/>
                </a:solidFill>
                <a:effectLst/>
                <a:uLnTx/>
                <a:uFillTx/>
                <a:latin typeface="Calibri"/>
                <a:ea typeface="Calibri"/>
                <a:cs typeface="Calibri"/>
                <a:sym typeface="Calibri"/>
              </a:rPr>
              <a:t>www.ict-academy.eu</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53" name="Google Shape;153;p2"/>
          <p:cNvPicPr preferRelativeResize="0"/>
          <p:nvPr/>
        </p:nvPicPr>
        <p:blipFill rotWithShape="1">
          <a:blip r:embed="rId4">
            <a:alphaModFix/>
          </a:blip>
          <a:srcRect/>
          <a:stretch/>
        </p:blipFill>
        <p:spPr>
          <a:xfrm>
            <a:off x="7320589" y="3699041"/>
            <a:ext cx="1530046" cy="1512000"/>
          </a:xfrm>
          <a:prstGeom prst="rect">
            <a:avLst/>
          </a:prstGeom>
          <a:noFill/>
          <a:ln>
            <a:noFill/>
          </a:ln>
        </p:spPr>
      </p:pic>
      <p:pic>
        <p:nvPicPr>
          <p:cNvPr id="154" name="Google Shape;154;p2"/>
          <p:cNvPicPr preferRelativeResize="0"/>
          <p:nvPr/>
        </p:nvPicPr>
        <p:blipFill rotWithShape="1">
          <a:blip r:embed="rId5">
            <a:alphaModFix/>
          </a:blip>
          <a:srcRect/>
          <a:stretch/>
        </p:blipFill>
        <p:spPr>
          <a:xfrm>
            <a:off x="560877" y="776370"/>
            <a:ext cx="1327300" cy="200572"/>
          </a:xfrm>
          <a:prstGeom prst="rect">
            <a:avLst/>
          </a:prstGeom>
          <a:noFill/>
          <a:ln>
            <a:noFill/>
          </a:ln>
        </p:spPr>
      </p:pic>
      <p:sp>
        <p:nvSpPr>
          <p:cNvPr id="10" name="Google Shape;151;p2"/>
          <p:cNvSpPr txBox="1">
            <a:spLocks noGrp="1"/>
          </p:cNvSpPr>
          <p:nvPr>
            <p:ph type="body" idx="1"/>
          </p:nvPr>
        </p:nvSpPr>
        <p:spPr>
          <a:xfrm>
            <a:off x="309717" y="2675797"/>
            <a:ext cx="4175924" cy="14801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2000"/>
              <a:buNone/>
            </a:pPr>
            <a:r>
              <a:rPr lang="sl-SI" b="1" dirty="0">
                <a:solidFill>
                  <a:schemeClr val="lt1"/>
                </a:solidFill>
              </a:rPr>
              <a:t>Urnik </a:t>
            </a:r>
            <a:r>
              <a:rPr lang="en-US" b="1" dirty="0" smtClean="0">
                <a:solidFill>
                  <a:schemeClr val="lt1"/>
                </a:solidFill>
              </a:rPr>
              <a:t>22</a:t>
            </a:r>
            <a:r>
              <a:rPr lang="sl-SI" b="1" dirty="0" smtClean="0">
                <a:solidFill>
                  <a:schemeClr val="lt1"/>
                </a:solidFill>
              </a:rPr>
              <a:t>. </a:t>
            </a:r>
            <a:r>
              <a:rPr lang="en-US" b="1" dirty="0">
                <a:solidFill>
                  <a:schemeClr val="lt1"/>
                </a:solidFill>
              </a:rPr>
              <a:t>9</a:t>
            </a:r>
            <a:r>
              <a:rPr lang="sl-SI" b="1" dirty="0" smtClean="0">
                <a:solidFill>
                  <a:schemeClr val="lt1"/>
                </a:solidFill>
              </a:rPr>
              <a:t>. </a:t>
            </a:r>
            <a:endParaRPr dirty="0"/>
          </a:p>
          <a:p>
            <a:pPr marL="0" lvl="0" indent="0" algn="l" rtl="0">
              <a:lnSpc>
                <a:spcPct val="100000"/>
              </a:lnSpc>
              <a:spcBef>
                <a:spcPts val="240"/>
              </a:spcBef>
              <a:spcAft>
                <a:spcPts val="0"/>
              </a:spcAft>
              <a:buClr>
                <a:schemeClr val="lt1"/>
              </a:buClr>
              <a:buSzPts val="1200"/>
              <a:buNone/>
            </a:pPr>
            <a:endParaRPr sz="1200" b="1" dirty="0">
              <a:solidFill>
                <a:schemeClr val="lt1"/>
              </a:solidFill>
            </a:endParaRPr>
          </a:p>
          <a:p>
            <a:pPr marL="0" lvl="0" indent="0">
              <a:spcBef>
                <a:spcPts val="240"/>
              </a:spcBef>
              <a:buClr>
                <a:schemeClr val="lt1"/>
              </a:buClr>
              <a:buSzPts val="1200"/>
              <a:buNone/>
            </a:pPr>
            <a:r>
              <a:rPr lang="en-US" sz="1200" b="1" dirty="0" smtClean="0">
                <a:solidFill>
                  <a:schemeClr val="lt1"/>
                </a:solidFill>
              </a:rPr>
              <a:t>08:30</a:t>
            </a:r>
            <a:r>
              <a:rPr lang="aa-ET" sz="1200" b="1" dirty="0" smtClean="0">
                <a:solidFill>
                  <a:schemeClr val="lt1"/>
                </a:solidFill>
              </a:rPr>
              <a:t> </a:t>
            </a:r>
            <a:r>
              <a:rPr lang="aa-ET" sz="1200" b="1" dirty="0">
                <a:solidFill>
                  <a:schemeClr val="lt1"/>
                </a:solidFill>
              </a:rPr>
              <a:t>– </a:t>
            </a:r>
            <a:r>
              <a:rPr lang="en-US" sz="1200" b="1" dirty="0" smtClean="0">
                <a:solidFill>
                  <a:schemeClr val="lt1"/>
                </a:solidFill>
              </a:rPr>
              <a:t>15:30</a:t>
            </a:r>
            <a:r>
              <a:rPr lang="sl-SI" sz="1200" b="1" dirty="0" smtClean="0">
                <a:solidFill>
                  <a:schemeClr val="lt1"/>
                </a:solidFill>
              </a:rPr>
              <a:t> </a:t>
            </a:r>
            <a:endParaRPr dirty="0"/>
          </a:p>
          <a:p>
            <a:pPr lvl="0" indent="-304800">
              <a:spcBef>
                <a:spcPts val="240"/>
              </a:spcBef>
              <a:buClr>
                <a:schemeClr val="lt1"/>
              </a:buClr>
              <a:buSzPts val="1200"/>
              <a:buChar char="➢"/>
            </a:pPr>
            <a:r>
              <a:rPr lang="sv-SE" sz="1200" dirty="0" smtClean="0">
                <a:solidFill>
                  <a:schemeClr val="lt1"/>
                </a:solidFill>
              </a:rPr>
              <a:t>Kubernetes</a:t>
            </a:r>
          </a:p>
        </p:txBody>
      </p:sp>
    </p:spTree>
    <p:extLst>
      <p:ext uri="{BB962C8B-B14F-4D97-AF65-F5344CB8AC3E}">
        <p14:creationId xmlns:p14="http://schemas.microsoft.com/office/powerpoint/2010/main" val="3835568585"/>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Scaling monolithic </a:t>
            </a:r>
            <a:r>
              <a:rPr lang="en-US" dirty="0" smtClean="0"/>
              <a:t>apps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20</a:t>
            </a:fld>
            <a:endParaRPr lang="en-GB"/>
          </a:p>
        </p:txBody>
      </p:sp>
      <p:sp>
        <p:nvSpPr>
          <p:cNvPr id="4" name="Označba mesta besedila 3"/>
          <p:cNvSpPr>
            <a:spLocks noGrp="1"/>
          </p:cNvSpPr>
          <p:nvPr>
            <p:ph type="body" sz="quarter" idx="13"/>
          </p:nvPr>
        </p:nvSpPr>
        <p:spPr>
          <a:xfrm>
            <a:off x="355600" y="944034"/>
            <a:ext cx="8118603" cy="4361391"/>
          </a:xfrm>
        </p:spPr>
        <p:txBody>
          <a:bodyPr/>
          <a:lstStyle/>
          <a:p>
            <a:r>
              <a:rPr lang="en-US" dirty="0"/>
              <a:t>Running a monolithic application usually requires a small number of powerful servers that can provide enough resources for running the application</a:t>
            </a:r>
            <a:r>
              <a:rPr lang="en-US" dirty="0" smtClean="0"/>
              <a:t>.</a:t>
            </a:r>
          </a:p>
          <a:p>
            <a:r>
              <a:rPr lang="en-US" dirty="0"/>
              <a:t>To deal with increasing loads on the </a:t>
            </a:r>
            <a:r>
              <a:rPr lang="en-US" dirty="0" smtClean="0"/>
              <a:t>system:</a:t>
            </a:r>
          </a:p>
          <a:p>
            <a:pPr lvl="1"/>
            <a:r>
              <a:rPr lang="en-US" b="1" dirty="0"/>
              <a:t>vertically</a:t>
            </a:r>
            <a:r>
              <a:rPr lang="en-US" dirty="0"/>
              <a:t> scale the servers (also known as scaling up</a:t>
            </a:r>
            <a:r>
              <a:rPr lang="en-US" dirty="0" smtClean="0"/>
              <a:t>) </a:t>
            </a:r>
            <a:r>
              <a:rPr lang="en-US" dirty="0"/>
              <a:t>-&gt; </a:t>
            </a:r>
            <a:r>
              <a:rPr lang="en-US" dirty="0" smtClean="0"/>
              <a:t>adding </a:t>
            </a:r>
            <a:r>
              <a:rPr lang="en-US" dirty="0"/>
              <a:t>more CPUs, memory, and other server </a:t>
            </a:r>
            <a:r>
              <a:rPr lang="en-US" dirty="0" smtClean="0"/>
              <a:t>components</a:t>
            </a:r>
          </a:p>
          <a:p>
            <a:pPr lvl="2"/>
            <a:r>
              <a:rPr lang="en-US" dirty="0"/>
              <a:t>usually doesn’t require any changes to the app </a:t>
            </a:r>
            <a:endParaRPr lang="en-US" dirty="0" smtClean="0"/>
          </a:p>
          <a:p>
            <a:pPr lvl="2"/>
            <a:r>
              <a:rPr lang="en-US" dirty="0"/>
              <a:t>gets expensive relatively </a:t>
            </a:r>
            <a:r>
              <a:rPr lang="en-US" dirty="0" smtClean="0"/>
              <a:t>quickly</a:t>
            </a:r>
          </a:p>
          <a:p>
            <a:pPr lvl="2"/>
            <a:r>
              <a:rPr lang="en-US" dirty="0"/>
              <a:t>i</a:t>
            </a:r>
            <a:r>
              <a:rPr lang="en-US" dirty="0" smtClean="0"/>
              <a:t>n practice always </a:t>
            </a:r>
            <a:r>
              <a:rPr lang="en-US" dirty="0"/>
              <a:t>has an upper </a:t>
            </a:r>
            <a:r>
              <a:rPr lang="en-US" dirty="0" smtClean="0"/>
              <a:t>limit</a:t>
            </a:r>
          </a:p>
          <a:p>
            <a:pPr lvl="1"/>
            <a:r>
              <a:rPr lang="en-US" dirty="0" smtClean="0"/>
              <a:t>scale </a:t>
            </a:r>
            <a:r>
              <a:rPr lang="en-US" dirty="0"/>
              <a:t>the whole system </a:t>
            </a:r>
            <a:r>
              <a:rPr lang="en-US" b="1" dirty="0"/>
              <a:t>horizontally</a:t>
            </a:r>
            <a:r>
              <a:rPr lang="en-US" dirty="0"/>
              <a:t> (scaling out</a:t>
            </a:r>
            <a:r>
              <a:rPr lang="en-US" dirty="0" smtClean="0"/>
              <a:t>) </a:t>
            </a:r>
            <a:r>
              <a:rPr lang="en-US" dirty="0"/>
              <a:t>-&gt; setting up additional servers and running multiple copies </a:t>
            </a:r>
            <a:r>
              <a:rPr lang="en-US" dirty="0" smtClean="0"/>
              <a:t>of </a:t>
            </a:r>
            <a:r>
              <a:rPr lang="en-US" dirty="0"/>
              <a:t>an </a:t>
            </a:r>
            <a:r>
              <a:rPr lang="en-US" dirty="0" smtClean="0"/>
              <a:t>application</a:t>
            </a:r>
          </a:p>
          <a:p>
            <a:pPr lvl="2"/>
            <a:r>
              <a:rPr lang="en-US" dirty="0"/>
              <a:t>relatively cheap </a:t>
            </a:r>
            <a:r>
              <a:rPr lang="en-US" dirty="0" smtClean="0"/>
              <a:t>hardware-wise</a:t>
            </a:r>
          </a:p>
          <a:p>
            <a:pPr lvl="2"/>
            <a:r>
              <a:rPr lang="en-US" dirty="0"/>
              <a:t>require big changes in the application </a:t>
            </a:r>
            <a:r>
              <a:rPr lang="en-US" dirty="0" smtClean="0"/>
              <a:t>code (sometimes impossible)</a:t>
            </a:r>
          </a:p>
          <a:p>
            <a:endParaRPr lang="en-US" dirty="0"/>
          </a:p>
        </p:txBody>
      </p:sp>
    </p:spTree>
    <p:extLst>
      <p:ext uri="{BB962C8B-B14F-4D97-AF65-F5344CB8AC3E}">
        <p14:creationId xmlns:p14="http://schemas.microsoft.com/office/powerpoint/2010/main" val="3316877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4.googleusercontent.com/nd4tGTQ-eOsv1lvxMtwGr1CUtIdqM4ysdiJ8oNOaEUbjS2YU_rB8a3Y71wHiiJQUKbETJ6xhO5V7CJYzKxcu_p8AFga24cZ_DPgpnBJ8f1Man-NAJBGh1P0DSGVKUqX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153" y="1887167"/>
            <a:ext cx="3464932" cy="1876612"/>
          </a:xfrm>
          <a:prstGeom prst="rect">
            <a:avLst/>
          </a:prstGeom>
          <a:noFill/>
          <a:extLst>
            <a:ext uri="{909E8E84-426E-40DD-AFC4-6F175D3DCCD1}">
              <a14:hiddenFill xmlns:a14="http://schemas.microsoft.com/office/drawing/2010/main">
                <a:solidFill>
                  <a:srgbClr val="FFFFFF"/>
                </a:solidFill>
              </a14:hiddenFill>
            </a:ext>
          </a:extLst>
        </p:spPr>
      </p:pic>
      <p:sp>
        <p:nvSpPr>
          <p:cNvPr id="2" name="Naslov 1"/>
          <p:cNvSpPr>
            <a:spLocks noGrp="1"/>
          </p:cNvSpPr>
          <p:nvPr>
            <p:ph type="title"/>
          </p:nvPr>
        </p:nvSpPr>
        <p:spPr/>
        <p:txBody>
          <a:bodyPr/>
          <a:lstStyle/>
          <a:p>
            <a:r>
              <a:rPr lang="en-US" dirty="0"/>
              <a:t>S</a:t>
            </a:r>
            <a:r>
              <a:rPr lang="en-US" dirty="0" smtClean="0"/>
              <a:t>plitting apps into </a:t>
            </a:r>
            <a:r>
              <a:rPr lang="en-US" dirty="0" err="1" smtClean="0"/>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21</a:t>
            </a:fld>
            <a:endParaRPr lang="en-GB"/>
          </a:p>
        </p:txBody>
      </p:sp>
      <p:sp>
        <p:nvSpPr>
          <p:cNvPr id="4" name="Označba mesta besedila 3"/>
          <p:cNvSpPr>
            <a:spLocks noGrp="1"/>
          </p:cNvSpPr>
          <p:nvPr>
            <p:ph type="body" sz="quarter" idx="13"/>
          </p:nvPr>
        </p:nvSpPr>
        <p:spPr>
          <a:xfrm>
            <a:off x="362609" y="1104900"/>
            <a:ext cx="4948693" cy="3958053"/>
          </a:xfrm>
        </p:spPr>
        <p:txBody>
          <a:bodyPr>
            <a:normAutofit lnSpcReduction="10000"/>
          </a:bodyPr>
          <a:lstStyle/>
          <a:p>
            <a:r>
              <a:rPr lang="en-US" dirty="0"/>
              <a:t>Described problems have forced us to start splitting complex monolithic applications into smaller independently deployable components called </a:t>
            </a:r>
            <a:r>
              <a:rPr lang="en-US" dirty="0" err="1"/>
              <a:t>microservices</a:t>
            </a:r>
            <a:r>
              <a:rPr lang="en-US" dirty="0" smtClean="0"/>
              <a:t>.</a:t>
            </a:r>
          </a:p>
          <a:p>
            <a:r>
              <a:rPr lang="en-US" dirty="0"/>
              <a:t>Each </a:t>
            </a:r>
            <a:r>
              <a:rPr lang="en-US" dirty="0" err="1" smtClean="0"/>
              <a:t>microservice</a:t>
            </a:r>
            <a:r>
              <a:rPr lang="en-US" dirty="0" smtClean="0"/>
              <a:t>:</a:t>
            </a:r>
          </a:p>
          <a:p>
            <a:pPr lvl="1"/>
            <a:r>
              <a:rPr lang="en-US" dirty="0"/>
              <a:t>runs as an independent </a:t>
            </a:r>
            <a:r>
              <a:rPr lang="en-US" dirty="0" smtClean="0"/>
              <a:t>process,</a:t>
            </a:r>
          </a:p>
          <a:p>
            <a:pPr lvl="1"/>
            <a:r>
              <a:rPr lang="en-US" dirty="0"/>
              <a:t>communicates with other </a:t>
            </a:r>
            <a:r>
              <a:rPr lang="en-US" dirty="0" err="1"/>
              <a:t>microservices</a:t>
            </a:r>
            <a:r>
              <a:rPr lang="en-US" dirty="0"/>
              <a:t> through simple, well-defined interfaces (APIs</a:t>
            </a:r>
            <a:r>
              <a:rPr lang="en-US" dirty="0" smtClean="0"/>
              <a:t>)</a:t>
            </a:r>
          </a:p>
          <a:p>
            <a:pPr lvl="1"/>
            <a:r>
              <a:rPr lang="en-US" dirty="0"/>
              <a:t>can be written in the language that’s most appropriate for implementing that specific </a:t>
            </a:r>
            <a:r>
              <a:rPr lang="en-US" dirty="0" err="1" smtClean="0"/>
              <a:t>microservice</a:t>
            </a:r>
            <a:endParaRPr lang="en-US" dirty="0" smtClean="0"/>
          </a:p>
          <a:p>
            <a:pPr lvl="1"/>
            <a:endParaRPr lang="en-US" dirty="0"/>
          </a:p>
        </p:txBody>
      </p:sp>
      <p:sp>
        <p:nvSpPr>
          <p:cNvPr id="6" name="Pravokotnik 5"/>
          <p:cNvSpPr/>
          <p:nvPr/>
        </p:nvSpPr>
        <p:spPr>
          <a:xfrm>
            <a:off x="5533153" y="3695685"/>
            <a:ext cx="3367656" cy="400110"/>
          </a:xfrm>
          <a:prstGeom prst="rect">
            <a:avLst/>
          </a:prstGeom>
        </p:spPr>
        <p:txBody>
          <a:bodyPr wrap="square">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43455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a:t>
            </a:r>
            <a:r>
              <a:rPr lang="en-US" dirty="0" smtClean="0"/>
              <a:t>caling </a:t>
            </a:r>
            <a:r>
              <a:rPr lang="en-US" dirty="0" err="1" smtClean="0"/>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22</a:t>
            </a:fld>
            <a:endParaRPr lang="en-GB"/>
          </a:p>
        </p:txBody>
      </p:sp>
      <p:sp>
        <p:nvSpPr>
          <p:cNvPr id="4" name="Označba mesta besedila 3"/>
          <p:cNvSpPr>
            <a:spLocks noGrp="1"/>
          </p:cNvSpPr>
          <p:nvPr>
            <p:ph type="body" sz="quarter" idx="13"/>
          </p:nvPr>
        </p:nvSpPr>
        <p:spPr>
          <a:xfrm>
            <a:off x="362609" y="1104900"/>
            <a:ext cx="3202627" cy="3958053"/>
          </a:xfrm>
        </p:spPr>
        <p:txBody>
          <a:bodyPr/>
          <a:lstStyle/>
          <a:p>
            <a:r>
              <a:rPr lang="en-US" dirty="0" smtClean="0"/>
              <a:t>Scaling is </a:t>
            </a:r>
            <a:r>
              <a:rPr lang="en-US" dirty="0"/>
              <a:t>done on a per-service </a:t>
            </a:r>
            <a:r>
              <a:rPr lang="en-US" dirty="0" smtClean="0"/>
              <a:t>basis.</a:t>
            </a:r>
          </a:p>
          <a:p>
            <a:pPr lvl="1"/>
            <a:r>
              <a:rPr lang="en-US" dirty="0"/>
              <a:t>you have the option of scaling only those services that require more </a:t>
            </a:r>
            <a:r>
              <a:rPr lang="en-US" dirty="0" smtClean="0"/>
              <a:t>resources</a:t>
            </a:r>
          </a:p>
          <a:p>
            <a:r>
              <a:rPr lang="en-US" dirty="0"/>
              <a:t>S</a:t>
            </a:r>
            <a:r>
              <a:rPr lang="en-US" dirty="0" smtClean="0"/>
              <a:t>plitting </a:t>
            </a:r>
            <a:r>
              <a:rPr lang="en-US" dirty="0"/>
              <a:t>the app into </a:t>
            </a:r>
            <a:r>
              <a:rPr lang="en-US" dirty="0" err="1"/>
              <a:t>microservices</a:t>
            </a:r>
            <a:r>
              <a:rPr lang="en-US" dirty="0"/>
              <a:t> allows you to horizontally scale the parts that allow scaling out</a:t>
            </a:r>
          </a:p>
        </p:txBody>
      </p:sp>
      <p:pic>
        <p:nvPicPr>
          <p:cNvPr id="5" name="Picture 4" descr="https://lh6.googleusercontent.com/c1fxOdp1KiqM_37TULW4y4tvbYHj_ydQwYzz04C4xaADp7RPqrwIB5zRDox2D3nWw-boMa5S6662RCRwKG9qk5kPTOVKXA7GLFpuT3Etv89rBTpkg5gMwupZvvupJC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732" y="997527"/>
            <a:ext cx="5015838" cy="356485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018389" y="4562381"/>
            <a:ext cx="4106436" cy="246221"/>
          </a:xfrm>
          <a:prstGeom prst="rect">
            <a:avLst/>
          </a:prstGeom>
        </p:spPr>
        <p:txBody>
          <a:bodyPr wrap="square">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262948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smtClean="0"/>
              <a:t>Microservices</a:t>
            </a:r>
            <a:r>
              <a:rPr lang="en-US" dirty="0" smtClean="0"/>
              <a:t> environment requirements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23</a:t>
            </a:fld>
            <a:endParaRPr lang="en-GB"/>
          </a:p>
        </p:txBody>
      </p:sp>
      <p:sp>
        <p:nvSpPr>
          <p:cNvPr id="4" name="Označba mesta besedila 3"/>
          <p:cNvSpPr>
            <a:spLocks noGrp="1"/>
          </p:cNvSpPr>
          <p:nvPr>
            <p:ph type="body" sz="quarter" idx="13"/>
          </p:nvPr>
        </p:nvSpPr>
        <p:spPr>
          <a:xfrm>
            <a:off x="355600" y="1086234"/>
            <a:ext cx="4295116" cy="3958053"/>
          </a:xfrm>
        </p:spPr>
        <p:txBody>
          <a:bodyPr/>
          <a:lstStyle/>
          <a:p>
            <a:r>
              <a:rPr lang="en-US" dirty="0"/>
              <a:t>Components in a </a:t>
            </a:r>
            <a:r>
              <a:rPr lang="en-US" dirty="0" err="1"/>
              <a:t>microservices</a:t>
            </a:r>
            <a:r>
              <a:rPr lang="en-US" dirty="0"/>
              <a:t> architecture </a:t>
            </a:r>
            <a:r>
              <a:rPr lang="en-US" dirty="0" smtClean="0"/>
              <a:t>are </a:t>
            </a:r>
            <a:r>
              <a:rPr lang="en-US" dirty="0"/>
              <a:t>also developed </a:t>
            </a:r>
            <a:r>
              <a:rPr lang="en-US" dirty="0" smtClean="0"/>
              <a:t>independently</a:t>
            </a:r>
          </a:p>
          <a:p>
            <a:r>
              <a:rPr lang="en-US" dirty="0"/>
              <a:t>common to have separate teams developing each </a:t>
            </a:r>
            <a:r>
              <a:rPr lang="en-US" dirty="0" smtClean="0"/>
              <a:t>component</a:t>
            </a:r>
          </a:p>
          <a:p>
            <a:r>
              <a:rPr lang="en-US" dirty="0"/>
              <a:t>different libraries and different versions of the same </a:t>
            </a:r>
            <a:r>
              <a:rPr lang="en-US" dirty="0" smtClean="0"/>
              <a:t>libraries</a:t>
            </a:r>
          </a:p>
          <a:p>
            <a:r>
              <a:rPr lang="en-US" dirty="0"/>
              <a:t>exact same environment during </a:t>
            </a:r>
            <a:r>
              <a:rPr lang="en-US" dirty="0" smtClean="0"/>
              <a:t>development, testing </a:t>
            </a:r>
            <a:r>
              <a:rPr lang="en-US" dirty="0"/>
              <a:t>and in production -&gt; container </a:t>
            </a:r>
            <a:r>
              <a:rPr lang="en-US" dirty="0" smtClean="0"/>
              <a:t>technologies</a:t>
            </a:r>
            <a:endParaRPr lang="en-US" dirty="0"/>
          </a:p>
        </p:txBody>
      </p:sp>
      <p:pic>
        <p:nvPicPr>
          <p:cNvPr id="5" name="Picture 2" descr="https://lh4.googleusercontent.com/aYNKUJ6bmEmmLUv1mce-osyrlp7eYNolNfulykY_jH4rh0RR4ygDXSrqtlA4JewBDnJCrwUC9oiMkI1ueYMZ5CHvLFOwoVWNxZyeWtYWgOFttuwtS1rsO4DQm8jWNhm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622" y="1400175"/>
            <a:ext cx="4052282" cy="242483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845545" y="3825009"/>
            <a:ext cx="4106436" cy="246221"/>
          </a:xfrm>
          <a:prstGeom prst="rect">
            <a:avLst/>
          </a:prstGeom>
        </p:spPr>
        <p:txBody>
          <a:bodyPr wrap="square">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401405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4"/>
          <p:cNvSpPr txBox="1">
            <a:spLocks noGrp="1"/>
          </p:cNvSpPr>
          <p:nvPr>
            <p:ph type="title"/>
          </p:nvPr>
        </p:nvSpPr>
        <p:spPr>
          <a:xfrm>
            <a:off x="438465" y="4377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Virtualizacija</a:t>
            </a:r>
            <a:endParaRPr/>
          </a:p>
        </p:txBody>
      </p:sp>
      <p:sp>
        <p:nvSpPr>
          <p:cNvPr id="429" name="Google Shape;429;p1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24</a:t>
            </a:fld>
            <a:endParaRPr/>
          </a:p>
        </p:txBody>
      </p:sp>
      <p:sp>
        <p:nvSpPr>
          <p:cNvPr id="430" name="Google Shape;430;p14"/>
          <p:cNvSpPr txBox="1">
            <a:spLocks noGrp="1"/>
          </p:cNvSpPr>
          <p:nvPr>
            <p:ph type="body" idx="1"/>
          </p:nvPr>
        </p:nvSpPr>
        <p:spPr>
          <a:xfrm>
            <a:off x="362600" y="1409700"/>
            <a:ext cx="6113100" cy="3958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Virtualizacija omogoča transformacijo hardwarea v software.</a:t>
            </a:r>
            <a:endParaRPr/>
          </a:p>
          <a:p>
            <a:pPr marL="342900" lvl="0" indent="-342900" algn="l" rtl="0">
              <a:spcBef>
                <a:spcPts val="0"/>
              </a:spcBef>
              <a:spcAft>
                <a:spcPts val="0"/>
              </a:spcAft>
              <a:buSzPts val="2000"/>
              <a:buChar char="•"/>
            </a:pPr>
            <a:r>
              <a:rPr lang="en-US"/>
              <a:t>Ustvarimo popolnoma delujoč računalnik, ki lahko poganja svoje aplikacije in operacijski sistem</a:t>
            </a:r>
            <a:endParaRPr/>
          </a:p>
          <a:p>
            <a:pPr marL="342900" lvl="0" indent="-342900" algn="l" rtl="0">
              <a:spcBef>
                <a:spcPts val="0"/>
              </a:spcBef>
              <a:spcAft>
                <a:spcPts val="0"/>
              </a:spcAft>
              <a:buSzPts val="2000"/>
              <a:buChar char="•"/>
            </a:pPr>
            <a:r>
              <a:rPr lang="en-US"/>
              <a:t>Uporabimo virtualen CPU, RAM in disk, ki je iz vidika sistema enak fizičnemu</a:t>
            </a:r>
            <a:endParaRPr/>
          </a:p>
        </p:txBody>
      </p:sp>
      <p:pic>
        <p:nvPicPr>
          <p:cNvPr id="431" name="Google Shape;431;p14"/>
          <p:cNvPicPr preferRelativeResize="0"/>
          <p:nvPr/>
        </p:nvPicPr>
        <p:blipFill rotWithShape="1">
          <a:blip r:embed="rId3">
            <a:alphaModFix/>
          </a:blip>
          <a:srcRect/>
          <a:stretch/>
        </p:blipFill>
        <p:spPr>
          <a:xfrm>
            <a:off x="6331811" y="2640919"/>
            <a:ext cx="2678636" cy="2500937"/>
          </a:xfrm>
          <a:prstGeom prst="rect">
            <a:avLst/>
          </a:prstGeom>
          <a:noFill/>
          <a:ln>
            <a:noFill/>
          </a:ln>
        </p:spPr>
      </p:pic>
      <p:sp>
        <p:nvSpPr>
          <p:cNvPr id="432" name="Google Shape;432;p14"/>
          <p:cNvSpPr txBox="1"/>
          <p:nvPr/>
        </p:nvSpPr>
        <p:spPr>
          <a:xfrm>
            <a:off x="6094177" y="499004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https://www.redhat.com/en/topics/virtualization</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Virtualizacija - motivacija</a:t>
            </a:r>
            <a:endParaRPr/>
          </a:p>
        </p:txBody>
      </p:sp>
      <p:sp>
        <p:nvSpPr>
          <p:cNvPr id="439" name="Google Shape;439;p1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25</a:t>
            </a:fld>
            <a:endParaRPr/>
          </a:p>
        </p:txBody>
      </p:sp>
      <p:sp>
        <p:nvSpPr>
          <p:cNvPr id="440" name="Google Shape;440;p16"/>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rmAutofit/>
          </a:bodyPr>
          <a:lstStyle/>
          <a:p>
            <a:pPr marL="457200" lvl="0" indent="-355600" algn="l" rtl="0">
              <a:spcBef>
                <a:spcPts val="0"/>
              </a:spcBef>
              <a:spcAft>
                <a:spcPts val="0"/>
              </a:spcAft>
              <a:buSzPts val="2000"/>
              <a:buChar char="•"/>
            </a:pPr>
            <a:r>
              <a:rPr lang="en-US"/>
              <a:t>Hardware je vedno cenejši in močnejši -&gt; vedno bolj zahtevne aplikacije</a:t>
            </a:r>
            <a:endParaRPr/>
          </a:p>
          <a:p>
            <a:pPr marL="457200" lvl="0" indent="-355600" algn="l" rtl="0">
              <a:spcBef>
                <a:spcPts val="0"/>
              </a:spcBef>
              <a:spcAft>
                <a:spcPts val="0"/>
              </a:spcAft>
              <a:buSzPts val="2000"/>
              <a:buChar char="•"/>
            </a:pPr>
            <a:r>
              <a:rPr lang="en-US"/>
              <a:t>Neizkoriščene zmogljivosti</a:t>
            </a:r>
            <a:endParaRPr/>
          </a:p>
          <a:p>
            <a:pPr marL="457200" lvl="0" indent="-355600" algn="l" rtl="0">
              <a:spcBef>
                <a:spcPts val="0"/>
              </a:spcBef>
              <a:spcAft>
                <a:spcPts val="0"/>
              </a:spcAft>
              <a:buSzPts val="2000"/>
              <a:buChar char="•"/>
            </a:pPr>
            <a:r>
              <a:rPr lang="en-US"/>
              <a:t>Prostor v strežniških omarah je drag</a:t>
            </a:r>
            <a:endParaRPr/>
          </a:p>
          <a:p>
            <a:pPr marL="457200" lvl="0" indent="-355600" algn="l" rtl="0">
              <a:spcBef>
                <a:spcPts val="0"/>
              </a:spcBef>
              <a:spcAft>
                <a:spcPts val="0"/>
              </a:spcAft>
              <a:buSzPts val="2000"/>
              <a:buChar char="•"/>
            </a:pPr>
            <a:r>
              <a:rPr lang="en-US"/>
              <a:t>Varovanje okolja</a:t>
            </a:r>
            <a:endParaRPr/>
          </a:p>
          <a:p>
            <a:pPr marL="457200" lvl="0" indent="-355600" algn="l" rtl="0">
              <a:spcBef>
                <a:spcPts val="0"/>
              </a:spcBef>
              <a:spcAft>
                <a:spcPts val="0"/>
              </a:spcAft>
              <a:buSzPts val="2000"/>
              <a:buChar char="•"/>
            </a:pPr>
            <a:r>
              <a:rPr lang="en-US"/>
              <a:t>Zamudne in drage upravne naloge</a:t>
            </a:r>
            <a:endParaRPr/>
          </a:p>
          <a:p>
            <a:pPr marL="457200" lvl="0" indent="-355600" algn="l" rtl="0">
              <a:spcBef>
                <a:spcPts val="0"/>
              </a:spcBef>
              <a:spcAft>
                <a:spcPts val="0"/>
              </a:spcAft>
              <a:buSzPts val="2000"/>
              <a:buChar char="•"/>
            </a:pPr>
            <a:r>
              <a:rPr lang="en-US"/>
              <a:t>Monitoring strojne opreme</a:t>
            </a:r>
            <a:endParaRPr/>
          </a:p>
          <a:p>
            <a:pPr marL="457200" lvl="0" indent="-355600" algn="l" rtl="0">
              <a:spcBef>
                <a:spcPts val="0"/>
              </a:spcBef>
              <a:spcAft>
                <a:spcPts val="0"/>
              </a:spcAft>
              <a:buSzPts val="2000"/>
              <a:buChar char="•"/>
            </a:pPr>
            <a:r>
              <a:rPr lang="en-US"/>
              <a:t>Menjava pokvarjene opreme brez prekinitve delovanja sistema</a:t>
            </a:r>
            <a:endParaRPr/>
          </a:p>
          <a:p>
            <a:pPr marL="457200" lvl="0" indent="-355600" algn="l" rtl="0">
              <a:spcBef>
                <a:spcPts val="0"/>
              </a:spcBef>
              <a:spcAft>
                <a:spcPts val="0"/>
              </a:spcAft>
              <a:buSzPts val="2000"/>
              <a:buChar char="•"/>
            </a:pPr>
            <a:r>
              <a:rPr lang="en-US"/>
              <a:t>Inštalacija in nadgradnje strežnikov so zahtevne</a:t>
            </a:r>
            <a:endParaRPr/>
          </a:p>
          <a:p>
            <a:pPr marL="457200" lvl="0" indent="-355600" algn="l" rtl="0">
              <a:spcBef>
                <a:spcPts val="0"/>
              </a:spcBef>
              <a:spcAft>
                <a:spcPts val="0"/>
              </a:spcAft>
              <a:buSzPts val="2000"/>
              <a:buChar char="•"/>
            </a:pPr>
            <a:r>
              <a:rPr lang="en-US"/>
              <a:t>Backup</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Containers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26</a:t>
            </a:fld>
            <a:endParaRPr lang="en-GB"/>
          </a:p>
        </p:txBody>
      </p:sp>
      <p:sp>
        <p:nvSpPr>
          <p:cNvPr id="4" name="Označba mesta besedila 3"/>
          <p:cNvSpPr>
            <a:spLocks noGrp="1"/>
          </p:cNvSpPr>
          <p:nvPr>
            <p:ph type="body" sz="quarter" idx="13"/>
          </p:nvPr>
        </p:nvSpPr>
        <p:spPr>
          <a:xfrm>
            <a:off x="362609" y="1104900"/>
            <a:ext cx="8438491" cy="4191000"/>
          </a:xfrm>
        </p:spPr>
        <p:txBody>
          <a:bodyPr/>
          <a:lstStyle/>
          <a:p>
            <a:r>
              <a:rPr lang="en-US" dirty="0" smtClean="0"/>
              <a:t>Different </a:t>
            </a:r>
            <a:r>
              <a:rPr lang="en-US" dirty="0"/>
              <a:t>software components require different environment </a:t>
            </a:r>
            <a:r>
              <a:rPr lang="en-US" dirty="0" smtClean="0"/>
              <a:t>requirements</a:t>
            </a:r>
          </a:p>
          <a:p>
            <a:r>
              <a:rPr lang="en-US" dirty="0" smtClean="0"/>
              <a:t>Components start </a:t>
            </a:r>
            <a:r>
              <a:rPr lang="en-US" dirty="0"/>
              <a:t>getting smaller, their numbers start to grow -&gt; can’t give each of them their own </a:t>
            </a:r>
            <a:r>
              <a:rPr lang="en-US" dirty="0" smtClean="0"/>
              <a:t>VM</a:t>
            </a:r>
          </a:p>
          <a:p>
            <a:pPr lvl="1"/>
            <a:r>
              <a:rPr lang="en-US" dirty="0"/>
              <a:t>VM usually needs to be configured and managed individually</a:t>
            </a:r>
            <a:endParaRPr lang="en-US" dirty="0" smtClean="0"/>
          </a:p>
          <a:p>
            <a:r>
              <a:rPr lang="en-US" dirty="0" smtClean="0"/>
              <a:t>Linux </a:t>
            </a:r>
            <a:r>
              <a:rPr lang="en-US" dirty="0"/>
              <a:t>container </a:t>
            </a:r>
            <a:r>
              <a:rPr lang="en-US" dirty="0" smtClean="0"/>
              <a:t>technology provide </a:t>
            </a:r>
            <a:r>
              <a:rPr lang="en-US" dirty="0"/>
              <a:t>isolation </a:t>
            </a:r>
            <a:r>
              <a:rPr lang="en-US" dirty="0" smtClean="0"/>
              <a:t>for running applications</a:t>
            </a:r>
            <a:endParaRPr lang="en-US" dirty="0"/>
          </a:p>
          <a:p>
            <a:r>
              <a:rPr lang="en-US" dirty="0"/>
              <a:t>A process running in a container runs inside the host’s operating </a:t>
            </a:r>
            <a:r>
              <a:rPr lang="en-US" dirty="0" smtClean="0"/>
              <a:t>system</a:t>
            </a:r>
          </a:p>
          <a:p>
            <a:pPr lvl="1"/>
            <a:r>
              <a:rPr lang="en-US" dirty="0" smtClean="0"/>
              <a:t>The </a:t>
            </a:r>
            <a:r>
              <a:rPr lang="en-US" dirty="0"/>
              <a:t>process in the container is still isolated from other </a:t>
            </a:r>
            <a:r>
              <a:rPr lang="en-US" dirty="0" smtClean="0"/>
              <a:t>processes</a:t>
            </a:r>
          </a:p>
          <a:p>
            <a:r>
              <a:rPr lang="fr-FR" dirty="0" smtClean="0"/>
              <a:t>Examples: FreeBSD </a:t>
            </a:r>
            <a:r>
              <a:rPr lang="fr-FR" dirty="0"/>
              <a:t>Jails, Solaris Zones, Docker containers</a:t>
            </a:r>
            <a:endParaRPr lang="en-US" dirty="0" smtClean="0"/>
          </a:p>
        </p:txBody>
      </p:sp>
    </p:spTree>
    <p:extLst>
      <p:ext uri="{BB962C8B-B14F-4D97-AF65-F5344CB8AC3E}">
        <p14:creationId xmlns:p14="http://schemas.microsoft.com/office/powerpoint/2010/main" val="32617358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27</a:t>
            </a:fld>
            <a:endParaRPr lang="en-GB"/>
          </a:p>
        </p:txBody>
      </p:sp>
      <p:sp>
        <p:nvSpPr>
          <p:cNvPr id="4" name="Označba mesta besedila 3"/>
          <p:cNvSpPr>
            <a:spLocks noGrp="1"/>
          </p:cNvSpPr>
          <p:nvPr>
            <p:ph type="body" sz="quarter" idx="13"/>
          </p:nvPr>
        </p:nvSpPr>
        <p:spPr>
          <a:xfrm>
            <a:off x="362609" y="323851"/>
            <a:ext cx="8118603" cy="2209800"/>
          </a:xfrm>
        </p:spPr>
        <p:txBody>
          <a:bodyPr/>
          <a:lstStyle/>
          <a:p>
            <a:r>
              <a:rPr lang="en-US" dirty="0"/>
              <a:t>Containers are lightweight because they don’t need the extra load of a hypervisor, but run directly within the host machine’s kernel. </a:t>
            </a:r>
            <a:endParaRPr lang="en-US" dirty="0" smtClean="0"/>
          </a:p>
          <a:p>
            <a:r>
              <a:rPr lang="en-US" dirty="0"/>
              <a:t>A container runs natively on Linux and shares the kernel of the host machine with other containers</a:t>
            </a:r>
            <a:r>
              <a:rPr lang="en-US" dirty="0" smtClean="0"/>
              <a:t>.</a:t>
            </a:r>
          </a:p>
          <a:p>
            <a:r>
              <a:rPr lang="en-US" dirty="0"/>
              <a:t>It runs a discrete process, taking no more memory than any other executable, making it lightweight.</a:t>
            </a:r>
          </a:p>
        </p:txBody>
      </p:sp>
      <p:pic>
        <p:nvPicPr>
          <p:cNvPr id="2050" name="Picture 2" descr="https://lh5.googleusercontent.com/65OK064I7Y6kBZqt6JM5HWdo--rZWSUWGB-lQ-b-iEPvwOdzMvoqxT9Gm5Vb88WVBG20URqQcGGF8PZcUz0YTSLeB2ik0tqfMfzO6vu32wH7iciUEmVtBeVvYYheaPJG3q1Yiq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54" y="2679583"/>
            <a:ext cx="6861175" cy="2541176"/>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1209654" y="5220759"/>
            <a:ext cx="4886346" cy="246221"/>
          </a:xfrm>
          <a:prstGeom prst="rect">
            <a:avLst/>
          </a:prstGeom>
        </p:spPr>
        <p:txBody>
          <a:bodyPr wrap="square">
            <a:spAutoFit/>
          </a:bodyPr>
          <a:lstStyle/>
          <a:p>
            <a:r>
              <a:rPr lang="en-US" sz="1000" dirty="0">
                <a:solidFill>
                  <a:schemeClr val="bg1">
                    <a:lumMod val="50000"/>
                  </a:schemeClr>
                </a:solidFill>
              </a:rPr>
              <a:t>Source: https://docs.docker.com/get-started/</a:t>
            </a:r>
          </a:p>
        </p:txBody>
      </p:sp>
    </p:spTree>
    <p:extLst>
      <p:ext uri="{BB962C8B-B14F-4D97-AF65-F5344CB8AC3E}">
        <p14:creationId xmlns:p14="http://schemas.microsoft.com/office/powerpoint/2010/main" val="39552085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28</a:t>
            </a:fld>
            <a:endParaRPr lang="en-GB"/>
          </a:p>
        </p:txBody>
      </p:sp>
      <p:pic>
        <p:nvPicPr>
          <p:cNvPr id="1026" name="Picture 2" descr="https://lh6.googleusercontent.com/EadsP5YSs1oopnuimThuv1Q3byajCeHZKQjEduT_YsLjnBKzPN8p89lwq8IMmmZJ2zfhzDEa6Jd8p9pcWq-OyWPf6NajCTHG5iv8XujZABb49wdMCw7DANCqSXfGTWfuKVX8ru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879" y="396875"/>
            <a:ext cx="7077096" cy="4396881"/>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1104879" y="4793756"/>
            <a:ext cx="4886346" cy="246221"/>
          </a:xfrm>
          <a:prstGeom prst="rect">
            <a:avLst/>
          </a:prstGeom>
        </p:spPr>
        <p:txBody>
          <a:bodyPr wrap="square">
            <a:spAutoFit/>
          </a:bodyPr>
          <a:lstStyle/>
          <a:p>
            <a:r>
              <a:rPr lang="en-US" sz="1000" dirty="0">
                <a:solidFill>
                  <a:schemeClr val="bg1">
                    <a:lumMod val="50000"/>
                  </a:schemeClr>
                </a:solidFill>
              </a:rPr>
              <a:t>Source: https://mykloud.wordpress.com/2018/06/06/containers-deep-dive/</a:t>
            </a:r>
          </a:p>
        </p:txBody>
      </p:sp>
    </p:spTree>
    <p:extLst>
      <p:ext uri="{BB962C8B-B14F-4D97-AF65-F5344CB8AC3E}">
        <p14:creationId xmlns:p14="http://schemas.microsoft.com/office/powerpoint/2010/main" val="3363601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3"/>
          <p:cNvSpPr txBox="1">
            <a:spLocks noGrp="1"/>
          </p:cNvSpPr>
          <p:nvPr>
            <p:ph type="ctrTitle"/>
          </p:nvPr>
        </p:nvSpPr>
        <p:spPr>
          <a:xfrm>
            <a:off x="407852" y="1792732"/>
            <a:ext cx="8563062" cy="1465252"/>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rgbClr val="344447"/>
              </a:buClr>
              <a:buSzPts val="4000"/>
              <a:buFont typeface="Tahoma"/>
              <a:buNone/>
            </a:pPr>
            <a:r>
              <a:rPr lang="en-US" sz="4000"/>
              <a:t>Docker</a:t>
            </a:r>
            <a:endParaRPr/>
          </a:p>
        </p:txBody>
      </p:sp>
      <p:sp>
        <p:nvSpPr>
          <p:cNvPr id="485" name="Google Shape;485;p13"/>
          <p:cNvSpPr txBox="1">
            <a:spLocks noGrp="1"/>
          </p:cNvSpPr>
          <p:nvPr>
            <p:ph type="subTitle" idx="4294967295"/>
          </p:nvPr>
        </p:nvSpPr>
        <p:spPr>
          <a:xfrm>
            <a:off x="248153" y="2995002"/>
            <a:ext cx="8389316" cy="21724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r>
              <a:rPr lang="en-US" sz="2000" b="0" i="0" u="none" strike="noStrike" cap="none" dirty="0">
                <a:solidFill>
                  <a:srgbClr val="344447"/>
                </a:solidFill>
                <a:latin typeface="Tahoma"/>
                <a:ea typeface="Tahoma"/>
                <a:cs typeface="Tahoma"/>
                <a:sym typeface="Tahoma"/>
              </a:rPr>
              <a:t>Ljubljana, </a:t>
            </a:r>
            <a:r>
              <a:rPr lang="en-US" sz="2000" b="0" i="0" u="none" strike="noStrike" cap="none" dirty="0" err="1">
                <a:solidFill>
                  <a:srgbClr val="344447"/>
                </a:solidFill>
                <a:latin typeface="Tahoma"/>
                <a:ea typeface="Tahoma"/>
                <a:cs typeface="Tahoma"/>
                <a:sym typeface="Tahoma"/>
              </a:rPr>
              <a:t>september</a:t>
            </a:r>
            <a:r>
              <a:rPr lang="en-US" sz="2000" b="0" i="0" u="none" strike="noStrike" cap="none" dirty="0">
                <a:solidFill>
                  <a:srgbClr val="344447"/>
                </a:solidFill>
                <a:latin typeface="Tahoma"/>
                <a:ea typeface="Tahoma"/>
                <a:cs typeface="Tahoma"/>
                <a:sym typeface="Tahoma"/>
              </a:rPr>
              <a:t> </a:t>
            </a:r>
            <a:r>
              <a:rPr lang="en-US" sz="2000" b="0" i="0" u="none" strike="noStrike" cap="none" dirty="0" smtClean="0">
                <a:solidFill>
                  <a:srgbClr val="344447"/>
                </a:solidFill>
                <a:latin typeface="Tahoma"/>
                <a:ea typeface="Tahoma"/>
                <a:cs typeface="Tahoma"/>
                <a:sym typeface="Tahoma"/>
              </a:rPr>
              <a:t>2021</a:t>
            </a:r>
            <a:endParaRPr dirty="0"/>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p:txBody>
      </p:sp>
      <p:pic>
        <p:nvPicPr>
          <p:cNvPr id="486" name="Google Shape;486;p13"/>
          <p:cNvPicPr preferRelativeResize="0"/>
          <p:nvPr/>
        </p:nvPicPr>
        <p:blipFill rotWithShape="1">
          <a:blip r:embed="rId3">
            <a:alphaModFix/>
          </a:blip>
          <a:srcRect/>
          <a:stretch/>
        </p:blipFill>
        <p:spPr>
          <a:xfrm>
            <a:off x="4130936" y="3564737"/>
            <a:ext cx="4304144" cy="143471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
          <p:cNvSpPr txBox="1">
            <a:spLocks noGrp="1"/>
          </p:cNvSpPr>
          <p:nvPr>
            <p:ph type="sldNum" idx="4294967295"/>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a:t>
            </a:fld>
            <a:endParaRPr/>
          </a:p>
        </p:txBody>
      </p:sp>
      <p:sp>
        <p:nvSpPr>
          <p:cNvPr id="249" name="Google Shape;249;p2"/>
          <p:cNvSpPr txBox="1">
            <a:spLocks noGrp="1"/>
          </p:cNvSpPr>
          <p:nvPr>
            <p:ph type="title" idx="4294967295"/>
          </p:nvPr>
        </p:nvSpPr>
        <p:spPr>
          <a:xfrm>
            <a:off x="360669" y="381520"/>
            <a:ext cx="8229600" cy="952500"/>
          </a:xfrm>
          <a:prstGeom prst="rect">
            <a:avLst/>
          </a:prstGeom>
          <a:noFill/>
          <a:ln>
            <a:noFill/>
          </a:ln>
        </p:spPr>
        <p:txBody>
          <a:bodyPr spcFirstLastPara="1" wrap="square" lIns="91425" tIns="45700" rIns="91425" bIns="45700" anchor="t" anchorCtr="0">
            <a:noAutofit/>
          </a:bodyPr>
          <a:lstStyle/>
          <a:p>
            <a:pPr marL="0" lvl="0" indent="0" algn="l" rtl="0">
              <a:lnSpc>
                <a:spcPct val="107142"/>
              </a:lnSpc>
              <a:spcBef>
                <a:spcPts val="0"/>
              </a:spcBef>
              <a:spcAft>
                <a:spcPts val="0"/>
              </a:spcAft>
              <a:buClr>
                <a:srgbClr val="344447"/>
              </a:buClr>
              <a:buSzPts val="2800"/>
              <a:buFont typeface="Tahoma"/>
              <a:buNone/>
            </a:pPr>
            <a:r>
              <a:rPr lang="en-US"/>
              <a:t>AVTORSKE PRAVICE GRADIVA</a:t>
            </a:r>
            <a:endParaRPr/>
          </a:p>
        </p:txBody>
      </p:sp>
      <p:sp>
        <p:nvSpPr>
          <p:cNvPr id="250" name="Google Shape;250;p2"/>
          <p:cNvSpPr txBox="1">
            <a:spLocks noGrp="1"/>
          </p:cNvSpPr>
          <p:nvPr>
            <p:ph type="body" idx="4294967295"/>
          </p:nvPr>
        </p:nvSpPr>
        <p:spPr>
          <a:xfrm>
            <a:off x="214313" y="892969"/>
            <a:ext cx="8678862" cy="45268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Vsa gradiva usposabljanja Docker &amp; Kubernetes, september 2020 (predavanja, demonstracije, vaje), so last Univerze v Ljubljani, Fakultete za elektrotehniko (UL FE).</a:t>
            </a:r>
            <a:endParaRPr/>
          </a:p>
          <a:p>
            <a:pPr marL="0" lvl="0" indent="0" algn="l" rtl="0">
              <a:spcBef>
                <a:spcPts val="400"/>
              </a:spcBef>
              <a:spcAft>
                <a:spcPts val="0"/>
              </a:spcAft>
              <a:buClr>
                <a:srgbClr val="344447"/>
              </a:buClr>
              <a:buSzPts val="2000"/>
              <a:buNone/>
            </a:pPr>
            <a:endParaRPr/>
          </a:p>
          <a:p>
            <a:pPr marL="742950" lvl="1" indent="-285750" algn="l" rtl="0">
              <a:spcBef>
                <a:spcPts val="400"/>
              </a:spcBef>
              <a:spcAft>
                <a:spcPts val="0"/>
              </a:spcAft>
              <a:buClr>
                <a:srgbClr val="344447"/>
              </a:buClr>
              <a:buSzPts val="1800"/>
              <a:buFont typeface="Arial"/>
              <a:buChar char="•"/>
            </a:pPr>
            <a:r>
              <a:rPr lang="en-US"/>
              <a:t>U</a:t>
            </a:r>
            <a:r>
              <a:rPr lang="en-US" sz="1800"/>
              <a:t>poraba je dovoljena izključno v okviru usposabljanja. </a:t>
            </a:r>
            <a:endParaRPr/>
          </a:p>
          <a:p>
            <a:pPr marL="742950" lvl="1" indent="-285750" algn="l" rtl="0">
              <a:spcBef>
                <a:spcPts val="400"/>
              </a:spcBef>
              <a:spcAft>
                <a:spcPts val="0"/>
              </a:spcAft>
              <a:buClr>
                <a:srgbClr val="344447"/>
              </a:buClr>
              <a:buSzPts val="1800"/>
              <a:buFont typeface="Arial"/>
              <a:buChar char="•"/>
            </a:pPr>
            <a:r>
              <a:rPr lang="en-US"/>
              <a:t>N</a:t>
            </a:r>
            <a:r>
              <a:rPr lang="en-US" sz="1800"/>
              <a:t>oben del gradiva ne sme biti reproduciran, shranjen ali prepisan v katerikoli obliki oziroma na katerikoli način (elektronsko, mehansko, s fotokopiranjem, snemanjem) brez predhodnega pisnega </a:t>
            </a:r>
            <a:r>
              <a:rPr lang="en-US"/>
              <a:t>do</a:t>
            </a:r>
            <a:r>
              <a:rPr lang="en-US" sz="1800"/>
              <a:t>voljenja.</a:t>
            </a:r>
            <a:endParaRPr/>
          </a:p>
          <a:p>
            <a:pPr marL="0" lvl="0" indent="0" algn="l" rtl="0">
              <a:spcBef>
                <a:spcPts val="40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Vse pravice pridržane. © september 2020, UL FE.</a:t>
            </a:r>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D</a:t>
            </a:r>
            <a:r>
              <a:rPr lang="en-US" dirty="0" smtClean="0"/>
              <a:t>ocker</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30</a:t>
            </a:fld>
            <a:endParaRPr lang="en-GB"/>
          </a:p>
        </p:txBody>
      </p:sp>
      <p:sp>
        <p:nvSpPr>
          <p:cNvPr id="4" name="Označba mesta besedila 3"/>
          <p:cNvSpPr>
            <a:spLocks noGrp="1"/>
          </p:cNvSpPr>
          <p:nvPr>
            <p:ph type="body" sz="quarter" idx="13"/>
          </p:nvPr>
        </p:nvSpPr>
        <p:spPr>
          <a:xfrm>
            <a:off x="362609" y="1104901"/>
            <a:ext cx="8118603" cy="1905000"/>
          </a:xfrm>
        </p:spPr>
        <p:txBody>
          <a:bodyPr/>
          <a:lstStyle/>
          <a:p>
            <a:r>
              <a:rPr lang="en-US" b="1" dirty="0"/>
              <a:t>Docker is an open platform for developing, shipping, and running applications.</a:t>
            </a:r>
            <a:endParaRPr lang="en-US" dirty="0" smtClean="0"/>
          </a:p>
          <a:p>
            <a:r>
              <a:rPr lang="en-US" dirty="0" smtClean="0"/>
              <a:t>Docker </a:t>
            </a:r>
            <a:r>
              <a:rPr lang="en-US" dirty="0"/>
              <a:t>is a command-line program, a background daemon, and a set of remote </a:t>
            </a:r>
            <a:r>
              <a:rPr lang="en-US" dirty="0" smtClean="0"/>
              <a:t>services for simplifying </a:t>
            </a:r>
            <a:r>
              <a:rPr lang="en-US" dirty="0"/>
              <a:t>your experience installing, running, publishing, and </a:t>
            </a:r>
            <a:r>
              <a:rPr lang="en-US" dirty="0" smtClean="0"/>
              <a:t>removing </a:t>
            </a:r>
            <a:r>
              <a:rPr lang="en-US" dirty="0"/>
              <a:t>containers</a:t>
            </a:r>
            <a:r>
              <a:rPr lang="en-US" dirty="0" smtClean="0"/>
              <a:t>. </a:t>
            </a:r>
            <a:endParaRPr lang="en-US" dirty="0"/>
          </a:p>
        </p:txBody>
      </p:sp>
      <p:pic>
        <p:nvPicPr>
          <p:cNvPr id="3074" name="Picture 2" descr="https://lh6.googleusercontent.com/mlBsypI1N3g9hFa5oq4a5UiDWQqxmLHj8MkGz_1JrrUtsk5tRp4s9_FNRXfsxiJUqJTKTxFiQzUamNwBgdmc0c5lP-WHC7FABxOPt7eEBvx2uLulRSYqEbmfzes2DYSxvKh13n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4151" y="2849517"/>
            <a:ext cx="4713028" cy="2371242"/>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1977492" y="5220759"/>
            <a:ext cx="4886346" cy="246221"/>
          </a:xfrm>
          <a:prstGeom prst="rect">
            <a:avLst/>
          </a:prstGeom>
        </p:spPr>
        <p:txBody>
          <a:bodyPr wrap="square">
            <a:spAutoFit/>
          </a:bodyPr>
          <a:lstStyle/>
          <a:p>
            <a:r>
              <a:rPr lang="en-US" sz="1000" dirty="0">
                <a:solidFill>
                  <a:schemeClr val="bg1">
                    <a:lumMod val="50000"/>
                  </a:schemeClr>
                </a:solidFill>
              </a:rPr>
              <a:t>Source: https://docs.docker.com/get-started/overview/</a:t>
            </a:r>
          </a:p>
        </p:txBody>
      </p:sp>
    </p:spTree>
    <p:extLst>
      <p:ext uri="{BB962C8B-B14F-4D97-AF65-F5344CB8AC3E}">
        <p14:creationId xmlns:p14="http://schemas.microsoft.com/office/powerpoint/2010/main" val="24372089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2"/>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Zakaj Docker?</a:t>
            </a:r>
            <a:endParaRPr/>
          </a:p>
        </p:txBody>
      </p:sp>
      <p:sp>
        <p:nvSpPr>
          <p:cNvPr id="501" name="Google Shape;501;p2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31</a:t>
            </a:fld>
            <a:endParaRPr/>
          </a:p>
        </p:txBody>
      </p:sp>
      <p:sp>
        <p:nvSpPr>
          <p:cNvPr id="502" name="Google Shape;502;p22"/>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3444C"/>
              </a:buClr>
              <a:buSzPts val="2000"/>
              <a:buChar char="•"/>
            </a:pPr>
            <a:r>
              <a:rPr lang="en-US" i="0">
                <a:solidFill>
                  <a:srgbClr val="33444C"/>
                </a:solidFill>
              </a:rPr>
              <a:t>Hiter in konsistenten razvoj aplikaciji</a:t>
            </a:r>
            <a:endParaRPr/>
          </a:p>
          <a:p>
            <a:pPr marL="342900" lvl="0" indent="-342900" algn="l" rtl="0">
              <a:spcBef>
                <a:spcPts val="400"/>
              </a:spcBef>
              <a:spcAft>
                <a:spcPts val="0"/>
              </a:spcAft>
              <a:buClr>
                <a:srgbClr val="344447"/>
              </a:buClr>
              <a:buSzPts val="2000"/>
              <a:buChar char="•"/>
            </a:pPr>
            <a:r>
              <a:rPr lang="en-US"/>
              <a:t>Odzivna namestitev in skaliranje</a:t>
            </a:r>
            <a:endParaRPr/>
          </a:p>
          <a:p>
            <a:pPr marL="342900" lvl="0" indent="-342900" algn="l" rtl="0">
              <a:spcBef>
                <a:spcPts val="400"/>
              </a:spcBef>
              <a:spcAft>
                <a:spcPts val="0"/>
              </a:spcAft>
              <a:buClr>
                <a:srgbClr val="344447"/>
              </a:buClr>
              <a:buSzPts val="2000"/>
              <a:buChar char="•"/>
            </a:pPr>
            <a:r>
              <a:rPr lang="en-US"/>
              <a:t>Zagon več aplikaciji na isti strojni opremi</a:t>
            </a:r>
            <a:endParaRPr/>
          </a:p>
          <a:p>
            <a:pPr marL="342900" lvl="0" indent="-342900" algn="l" rtl="0">
              <a:spcBef>
                <a:spcPts val="400"/>
              </a:spcBef>
              <a:spcAft>
                <a:spcPts val="0"/>
              </a:spcAft>
              <a:buClr>
                <a:srgbClr val="344447"/>
              </a:buClr>
              <a:buSzPts val="2000"/>
              <a:buChar char="•"/>
            </a:pPr>
            <a:r>
              <a:rPr lang="en-US"/>
              <a:t>Zmanjšuje nekonsistentnost razvojnih in produkcijskih okolij</a:t>
            </a:r>
            <a:endParaRPr/>
          </a:p>
          <a:p>
            <a:pPr marL="342900" lvl="0" indent="-342900" algn="l" rtl="0">
              <a:spcBef>
                <a:spcPts val="400"/>
              </a:spcBef>
              <a:spcAft>
                <a:spcPts val="0"/>
              </a:spcAft>
              <a:buClr>
                <a:srgbClr val="344447"/>
              </a:buClr>
              <a:buSzPts val="2000"/>
              <a:buChar char="•"/>
            </a:pPr>
            <a:r>
              <a:rPr lang="en-US"/>
              <a:t>Zagotavlja neodvisnost od platform in programskih jezikov</a:t>
            </a:r>
            <a:endParaRPr/>
          </a:p>
          <a:p>
            <a:pPr marL="342900" lvl="0" indent="-342900" algn="l" rtl="0">
              <a:spcBef>
                <a:spcPts val="400"/>
              </a:spcBef>
              <a:spcAft>
                <a:spcPts val="0"/>
              </a:spcAft>
              <a:buClr>
                <a:srgbClr val="344447"/>
              </a:buClr>
              <a:buSzPts val="2000"/>
              <a:buChar char="•"/>
            </a:pPr>
            <a:r>
              <a:rPr lang="en-US"/>
              <a:t>Omogoča gradnjo aplikacij s kompozicijo mikrostoritev</a:t>
            </a:r>
            <a:endParaRPr/>
          </a:p>
          <a:p>
            <a:pPr marL="342900" lvl="0" indent="-215900" algn="l" rtl="0">
              <a:spcBef>
                <a:spcPts val="400"/>
              </a:spcBef>
              <a:spcAft>
                <a:spcPts val="0"/>
              </a:spcAft>
              <a:buClr>
                <a:srgbClr val="344447"/>
              </a:buClr>
              <a:buSzPts val="2000"/>
              <a:buNone/>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History overview</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32</a:t>
            </a:fld>
            <a:endParaRPr lang="en-GB"/>
          </a:p>
        </p:txBody>
      </p:sp>
      <p:pic>
        <p:nvPicPr>
          <p:cNvPr id="5" name="Slika 4"/>
          <p:cNvPicPr>
            <a:picLocks noChangeAspect="1"/>
          </p:cNvPicPr>
          <p:nvPr/>
        </p:nvPicPr>
        <p:blipFill>
          <a:blip r:embed="rId3"/>
          <a:stretch>
            <a:fillRect/>
          </a:stretch>
        </p:blipFill>
        <p:spPr>
          <a:xfrm>
            <a:off x="355600" y="939930"/>
            <a:ext cx="8636000" cy="3236301"/>
          </a:xfrm>
          <a:prstGeom prst="rect">
            <a:avLst/>
          </a:prstGeom>
        </p:spPr>
      </p:pic>
      <p:sp>
        <p:nvSpPr>
          <p:cNvPr id="6" name="Pravokotnik 5"/>
          <p:cNvSpPr/>
          <p:nvPr/>
        </p:nvSpPr>
        <p:spPr>
          <a:xfrm>
            <a:off x="2533133" y="4176231"/>
            <a:ext cx="4504318" cy="246221"/>
          </a:xfrm>
          <a:prstGeom prst="rect">
            <a:avLst/>
          </a:prstGeom>
        </p:spPr>
        <p:txBody>
          <a:bodyPr wrap="square">
            <a:spAutoFit/>
          </a:bodyPr>
          <a:lstStyle/>
          <a:p>
            <a:r>
              <a:rPr lang="en-US" sz="1000" dirty="0" smtClean="0">
                <a:solidFill>
                  <a:schemeClr val="bg1">
                    <a:lumMod val="50000"/>
                  </a:schemeClr>
                </a:solidFill>
              </a:rPr>
              <a:t>Source</a:t>
            </a:r>
            <a:r>
              <a:rPr lang="en-US" sz="1000" dirty="0">
                <a:solidFill>
                  <a:schemeClr val="bg1">
                    <a:lumMod val="50000"/>
                  </a:schemeClr>
                </a:solidFill>
              </a:rPr>
              <a:t>: https://kubernetes.io/docs/concepts/overview/what-is-kubernetes/</a:t>
            </a:r>
          </a:p>
        </p:txBody>
      </p:sp>
      <p:sp>
        <p:nvSpPr>
          <p:cNvPr id="4" name="PoljeZBesedilom 3"/>
          <p:cNvSpPr txBox="1"/>
          <p:nvPr/>
        </p:nvSpPr>
        <p:spPr>
          <a:xfrm>
            <a:off x="566928" y="4449564"/>
            <a:ext cx="7662672"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Container-as-a </a:t>
            </a:r>
            <a:r>
              <a:rPr lang="en-US" dirty="0"/>
              <a:t>service (</a:t>
            </a:r>
            <a:r>
              <a:rPr lang="en-US" dirty="0" err="1" smtClean="0"/>
              <a:t>CaaS</a:t>
            </a:r>
            <a:r>
              <a:rPr lang="en-US" dirty="0" smtClean="0"/>
              <a:t>) is </a:t>
            </a:r>
            <a:r>
              <a:rPr lang="en-US" dirty="0"/>
              <a:t>expected to replace VM-based infrastructure-as-a-service (IaaS) cloud technologies (such as OpenStack) over the next decade.</a:t>
            </a:r>
          </a:p>
        </p:txBody>
      </p:sp>
    </p:spTree>
    <p:extLst>
      <p:ext uri="{BB962C8B-B14F-4D97-AF65-F5344CB8AC3E}">
        <p14:creationId xmlns:p14="http://schemas.microsoft.com/office/powerpoint/2010/main" val="1660055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9yD1OJouFUQ4nnmIZljAVNJfRPVX3_3SbLgL-dDV8N0onfMDwcOA88fQ_JDzZnqepLif7XUgKL6mum0iuX1VFZTkcjbNjEx12q_4gs8X-cflEz4RRhSWDIoyEGLq_38Kxc60mF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158" y="3020862"/>
            <a:ext cx="3981317" cy="2485798"/>
          </a:xfrm>
          <a:prstGeom prst="rect">
            <a:avLst/>
          </a:prstGeom>
          <a:noFill/>
          <a:extLst>
            <a:ext uri="{909E8E84-426E-40DD-AFC4-6F175D3DCCD1}">
              <a14:hiddenFill xmlns:a14="http://schemas.microsoft.com/office/drawing/2010/main">
                <a:solidFill>
                  <a:srgbClr val="FFFFFF"/>
                </a:solidFill>
              </a14:hiddenFill>
            </a:ext>
          </a:extLst>
        </p:spPr>
      </p:pic>
      <p:sp>
        <p:nvSpPr>
          <p:cNvPr id="2" name="Naslov 1"/>
          <p:cNvSpPr>
            <a:spLocks noGrp="1"/>
          </p:cNvSpPr>
          <p:nvPr>
            <p:ph type="title"/>
          </p:nvPr>
        </p:nvSpPr>
        <p:spPr/>
        <p:txBody>
          <a:bodyPr/>
          <a:lstStyle/>
          <a:p>
            <a:r>
              <a:rPr lang="en-US" dirty="0"/>
              <a:t>Docker Engine</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33</a:t>
            </a:fld>
            <a:endParaRPr lang="en-GB"/>
          </a:p>
        </p:txBody>
      </p:sp>
      <p:sp>
        <p:nvSpPr>
          <p:cNvPr id="4" name="Označba mesta besedila 3"/>
          <p:cNvSpPr>
            <a:spLocks noGrp="1"/>
          </p:cNvSpPr>
          <p:nvPr>
            <p:ph type="body" sz="quarter" idx="13"/>
          </p:nvPr>
        </p:nvSpPr>
        <p:spPr>
          <a:xfrm>
            <a:off x="355600" y="847725"/>
            <a:ext cx="8350250" cy="2533650"/>
          </a:xfrm>
        </p:spPr>
        <p:txBody>
          <a:bodyPr>
            <a:normAutofit/>
          </a:bodyPr>
          <a:lstStyle/>
          <a:p>
            <a:r>
              <a:rPr lang="en-US" i="1" dirty="0" smtClean="0"/>
              <a:t>Docker Engine</a:t>
            </a:r>
            <a:r>
              <a:rPr lang="en-US" dirty="0"/>
              <a:t> is a client-server application with these major components</a:t>
            </a:r>
            <a:r>
              <a:rPr lang="en-US" dirty="0" smtClean="0"/>
              <a:t>:</a:t>
            </a:r>
          </a:p>
          <a:p>
            <a:pPr lvl="1" fontAlgn="base"/>
            <a:r>
              <a:rPr lang="en-US" dirty="0"/>
              <a:t>A server which is a type of long-running program called a daemon process (the </a:t>
            </a:r>
            <a:r>
              <a:rPr lang="en-US" dirty="0" err="1"/>
              <a:t>dockerd</a:t>
            </a:r>
            <a:r>
              <a:rPr lang="en-US" dirty="0"/>
              <a:t> command).</a:t>
            </a:r>
          </a:p>
          <a:p>
            <a:pPr lvl="1" fontAlgn="base"/>
            <a:r>
              <a:rPr lang="en-US" dirty="0"/>
              <a:t>A REST API which specifies interfaces that programs can use to talk to the daemon and instruct it what to do.</a:t>
            </a:r>
          </a:p>
          <a:p>
            <a:pPr lvl="1" fontAlgn="base"/>
            <a:r>
              <a:rPr lang="en-US" dirty="0"/>
              <a:t>A command line interface (CLI) client (the </a:t>
            </a:r>
            <a:r>
              <a:rPr lang="en-US" dirty="0" err="1"/>
              <a:t>docker</a:t>
            </a:r>
            <a:r>
              <a:rPr lang="en-US" dirty="0"/>
              <a:t> command</a:t>
            </a:r>
            <a:r>
              <a:rPr lang="en-US" dirty="0" smtClean="0"/>
              <a:t>).</a:t>
            </a:r>
            <a:endParaRPr lang="en-US" dirty="0"/>
          </a:p>
        </p:txBody>
      </p:sp>
      <p:sp>
        <p:nvSpPr>
          <p:cNvPr id="7" name="Pravokotnik 6"/>
          <p:cNvSpPr/>
          <p:nvPr/>
        </p:nvSpPr>
        <p:spPr>
          <a:xfrm>
            <a:off x="1239939" y="5297332"/>
            <a:ext cx="4886346" cy="246221"/>
          </a:xfrm>
          <a:prstGeom prst="rect">
            <a:avLst/>
          </a:prstGeom>
        </p:spPr>
        <p:txBody>
          <a:bodyPr wrap="square">
            <a:spAutoFit/>
          </a:bodyPr>
          <a:lstStyle/>
          <a:p>
            <a:r>
              <a:rPr lang="en-US" sz="1000" dirty="0">
                <a:solidFill>
                  <a:schemeClr val="bg1">
                    <a:lumMod val="50000"/>
                  </a:schemeClr>
                </a:solidFill>
              </a:rPr>
              <a:t>Source: </a:t>
            </a:r>
            <a:r>
              <a:rPr lang="en-US" sz="1000" dirty="0" smtClean="0">
                <a:solidFill>
                  <a:schemeClr val="bg1">
                    <a:lumMod val="50000"/>
                  </a:schemeClr>
                </a:solidFill>
              </a:rPr>
              <a:t>https://docs.docker.com/get-started/overview</a:t>
            </a:r>
            <a:endParaRPr lang="en-US" sz="1000" dirty="0">
              <a:solidFill>
                <a:schemeClr val="bg1">
                  <a:lumMod val="50000"/>
                </a:schemeClr>
              </a:solidFill>
            </a:endParaRPr>
          </a:p>
        </p:txBody>
      </p:sp>
    </p:spTree>
    <p:extLst>
      <p:ext uri="{BB962C8B-B14F-4D97-AF65-F5344CB8AC3E}">
        <p14:creationId xmlns:p14="http://schemas.microsoft.com/office/powerpoint/2010/main" val="3944020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34</a:t>
            </a:fld>
            <a:endParaRPr lang="en-GB"/>
          </a:p>
        </p:txBody>
      </p:sp>
      <p:sp>
        <p:nvSpPr>
          <p:cNvPr id="4" name="Označba mesta besedila 3"/>
          <p:cNvSpPr>
            <a:spLocks noGrp="1"/>
          </p:cNvSpPr>
          <p:nvPr>
            <p:ph type="body" sz="quarter" idx="13"/>
          </p:nvPr>
        </p:nvSpPr>
        <p:spPr>
          <a:xfrm>
            <a:off x="456865" y="928802"/>
            <a:ext cx="8118603" cy="4596228"/>
          </a:xfrm>
        </p:spPr>
        <p:txBody>
          <a:bodyPr/>
          <a:lstStyle/>
          <a:p>
            <a:r>
              <a:rPr lang="en-US" dirty="0"/>
              <a:t>The Docker </a:t>
            </a:r>
            <a:r>
              <a:rPr lang="en-US" i="1" dirty="0"/>
              <a:t>client</a:t>
            </a:r>
            <a:r>
              <a:rPr lang="en-US" dirty="0"/>
              <a:t> talks to the Docker </a:t>
            </a:r>
            <a:r>
              <a:rPr lang="en-US" i="1" dirty="0"/>
              <a:t>daemon</a:t>
            </a:r>
            <a:r>
              <a:rPr lang="en-US" dirty="0"/>
              <a:t>, which does the heavy lifting of building, running, and distributing your Docker containers</a:t>
            </a:r>
            <a:r>
              <a:rPr lang="en-US" dirty="0" smtClean="0"/>
              <a:t>.</a:t>
            </a:r>
          </a:p>
          <a:p>
            <a:r>
              <a:rPr lang="en-US" dirty="0"/>
              <a:t>The Docker client and daemon </a:t>
            </a:r>
            <a:r>
              <a:rPr lang="en-US" i="1" dirty="0"/>
              <a:t>can</a:t>
            </a:r>
            <a:r>
              <a:rPr lang="en-US" dirty="0"/>
              <a:t> run on the same system, or you can connect a Docker client to a remote Docker daemon</a:t>
            </a:r>
            <a:r>
              <a:rPr lang="en-US" dirty="0" smtClean="0"/>
              <a:t>.</a:t>
            </a:r>
          </a:p>
          <a:p>
            <a:r>
              <a:rPr lang="en-US" dirty="0"/>
              <a:t>The Docker client and daemon communicate using a REST API, over UNIX sockets or a network interface</a:t>
            </a:r>
            <a:r>
              <a:rPr lang="en-US" dirty="0" smtClean="0"/>
              <a:t>.</a:t>
            </a:r>
          </a:p>
          <a:p>
            <a:r>
              <a:rPr lang="en-US" dirty="0"/>
              <a:t>A Docker </a:t>
            </a:r>
            <a:r>
              <a:rPr lang="en-US" i="1" dirty="0"/>
              <a:t>registry</a:t>
            </a:r>
            <a:r>
              <a:rPr lang="en-US" dirty="0"/>
              <a:t> stores Docker images</a:t>
            </a:r>
            <a:r>
              <a:rPr lang="en-US" dirty="0" smtClean="0"/>
              <a:t>. </a:t>
            </a:r>
            <a:r>
              <a:rPr lang="en-US" dirty="0"/>
              <a:t>Docker Hub is a public registry that anyone can </a:t>
            </a:r>
            <a:r>
              <a:rPr lang="en-US" dirty="0" smtClean="0"/>
              <a:t>use. </a:t>
            </a:r>
          </a:p>
          <a:p>
            <a:endParaRPr lang="en-US" dirty="0"/>
          </a:p>
        </p:txBody>
      </p:sp>
      <p:sp>
        <p:nvSpPr>
          <p:cNvPr id="5" name="Naslov 1"/>
          <p:cNvSpPr>
            <a:spLocks noGrp="1"/>
          </p:cNvSpPr>
          <p:nvPr>
            <p:ph type="title"/>
          </p:nvPr>
        </p:nvSpPr>
        <p:spPr>
          <a:xfrm>
            <a:off x="456865" y="462783"/>
            <a:ext cx="8229600" cy="625953"/>
          </a:xfrm>
        </p:spPr>
        <p:txBody>
          <a:bodyPr/>
          <a:lstStyle/>
          <a:p>
            <a:r>
              <a:rPr lang="en-US" dirty="0"/>
              <a:t>Docker architecture</a:t>
            </a:r>
          </a:p>
        </p:txBody>
      </p:sp>
    </p:spTree>
    <p:extLst>
      <p:ext uri="{BB962C8B-B14F-4D97-AF65-F5344CB8AC3E}">
        <p14:creationId xmlns:p14="http://schemas.microsoft.com/office/powerpoint/2010/main" val="31131974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35</a:t>
            </a:fld>
            <a:endParaRPr lang="en-GB"/>
          </a:p>
        </p:txBody>
      </p:sp>
      <p:sp>
        <p:nvSpPr>
          <p:cNvPr id="4" name="Označba mesta besedila 3"/>
          <p:cNvSpPr>
            <a:spLocks noGrp="1"/>
          </p:cNvSpPr>
          <p:nvPr>
            <p:ph type="body" sz="quarter" idx="13"/>
          </p:nvPr>
        </p:nvSpPr>
        <p:spPr>
          <a:xfrm>
            <a:off x="355600" y="296487"/>
            <a:ext cx="8118603" cy="2038350"/>
          </a:xfrm>
        </p:spPr>
        <p:txBody>
          <a:bodyPr>
            <a:normAutofit fontScale="92500" lnSpcReduction="10000"/>
          </a:bodyPr>
          <a:lstStyle/>
          <a:p>
            <a:r>
              <a:rPr lang="en-US" dirty="0"/>
              <a:t>Docker is written in the Go programming </a:t>
            </a:r>
            <a:r>
              <a:rPr lang="en-US" dirty="0" smtClean="0"/>
              <a:t>language.</a:t>
            </a:r>
          </a:p>
          <a:p>
            <a:r>
              <a:rPr lang="en-US" dirty="0"/>
              <a:t>Docker </a:t>
            </a:r>
            <a:r>
              <a:rPr lang="en-US" dirty="0" smtClean="0"/>
              <a:t>uses:</a:t>
            </a:r>
          </a:p>
          <a:p>
            <a:pPr lvl="1"/>
            <a:r>
              <a:rPr lang="en-US" b="1" dirty="0" smtClean="0"/>
              <a:t>Linux namespaces</a:t>
            </a:r>
            <a:r>
              <a:rPr lang="en-US" dirty="0"/>
              <a:t>: makes sure each process sees its own personal view of the system (files, processes, network interfaces, </a:t>
            </a:r>
            <a:r>
              <a:rPr lang="en-US" dirty="0" smtClean="0"/>
              <a:t>hostname)</a:t>
            </a:r>
          </a:p>
          <a:p>
            <a:pPr lvl="1"/>
            <a:r>
              <a:rPr lang="en-US" b="1" dirty="0" err="1" smtClean="0"/>
              <a:t>Cgroups</a:t>
            </a:r>
            <a:r>
              <a:rPr lang="en-US" dirty="0"/>
              <a:t>: </a:t>
            </a:r>
            <a:r>
              <a:rPr lang="en-US" dirty="0" smtClean="0"/>
              <a:t>limit </a:t>
            </a:r>
            <a:r>
              <a:rPr lang="en-US" dirty="0"/>
              <a:t>the amount of resources the process can consume (CPU, memory, network </a:t>
            </a:r>
            <a:r>
              <a:rPr lang="en-US" dirty="0" smtClean="0"/>
              <a:t>bandwidth)</a:t>
            </a:r>
          </a:p>
          <a:p>
            <a:pPr lvl="1"/>
            <a:r>
              <a:rPr lang="en-US" b="1"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textRoundtripDataId="0"/>
                  </a:ext>
                </a:extLst>
              </a:rPr>
              <a:t>Union file systems</a:t>
            </a:r>
            <a:endParaRPr lang="en-US" b="1"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xmlns:lc="http://schemas.openxmlformats.org/drawingml/2006/lockedCanvas" textRoundtripDataId="1"/>
                </a:ext>
              </a:extLst>
            </a:endParaRPr>
          </a:p>
          <a:p>
            <a:pPr lvl="1"/>
            <a:endParaRPr lang="en-US" dirty="0"/>
          </a:p>
        </p:txBody>
      </p:sp>
      <p:pic>
        <p:nvPicPr>
          <p:cNvPr id="5" name="Slika 4"/>
          <p:cNvPicPr>
            <a:picLocks noChangeAspect="1"/>
          </p:cNvPicPr>
          <p:nvPr/>
        </p:nvPicPr>
        <p:blipFill>
          <a:blip r:embed="rId3"/>
          <a:stretch>
            <a:fillRect/>
          </a:stretch>
        </p:blipFill>
        <p:spPr>
          <a:xfrm>
            <a:off x="1328438" y="2543197"/>
            <a:ext cx="6615411" cy="2519454"/>
          </a:xfrm>
          <a:prstGeom prst="rect">
            <a:avLst/>
          </a:prstGeom>
        </p:spPr>
      </p:pic>
      <p:sp>
        <p:nvSpPr>
          <p:cNvPr id="6" name="Pravokotnik 5"/>
          <p:cNvSpPr/>
          <p:nvPr/>
        </p:nvSpPr>
        <p:spPr>
          <a:xfrm>
            <a:off x="1328438" y="5122024"/>
            <a:ext cx="4886346" cy="246221"/>
          </a:xfrm>
          <a:prstGeom prst="rect">
            <a:avLst/>
          </a:prstGeom>
        </p:spPr>
        <p:txBody>
          <a:bodyPr wrap="square">
            <a:spAutoFit/>
          </a:bodyPr>
          <a:lstStyle/>
          <a:p>
            <a:pPr>
              <a:defRPr/>
            </a:pPr>
            <a:r>
              <a:rPr lang="en-US" sz="1000" dirty="0">
                <a:solidFill>
                  <a:schemeClr val="bg1">
                    <a:lumMod val="50000"/>
                  </a:schemeClr>
                </a:solidFill>
              </a:rPr>
              <a:t>Source: Source: Docker in action - JEFF NICKOLOFF </a:t>
            </a:r>
          </a:p>
        </p:txBody>
      </p:sp>
    </p:spTree>
    <p:extLst>
      <p:ext uri="{BB962C8B-B14F-4D97-AF65-F5344CB8AC3E}">
        <p14:creationId xmlns:p14="http://schemas.microsoft.com/office/powerpoint/2010/main" val="2742319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Docker - namestitev</a:t>
            </a:r>
            <a:endParaRPr/>
          </a:p>
        </p:txBody>
      </p:sp>
      <p:sp>
        <p:nvSpPr>
          <p:cNvPr id="559" name="Google Shape;559;p3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36</a:t>
            </a:fld>
            <a:endParaRPr/>
          </a:p>
        </p:txBody>
      </p:sp>
      <p:sp>
        <p:nvSpPr>
          <p:cNvPr id="560" name="Google Shape;560;p32"/>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dirty="0" err="1"/>
              <a:t>Za</a:t>
            </a:r>
            <a:r>
              <a:rPr lang="en-US" dirty="0"/>
              <a:t> </a:t>
            </a:r>
            <a:r>
              <a:rPr lang="en-US" dirty="0" err="1"/>
              <a:t>večino</a:t>
            </a:r>
            <a:r>
              <a:rPr lang="en-US" dirty="0"/>
              <a:t> </a:t>
            </a:r>
            <a:r>
              <a:rPr lang="en-US" dirty="0" err="1"/>
              <a:t>operacijskih</a:t>
            </a:r>
            <a:r>
              <a:rPr lang="en-US" dirty="0"/>
              <a:t> </a:t>
            </a:r>
            <a:r>
              <a:rPr lang="en-US" dirty="0" err="1"/>
              <a:t>sistemov</a:t>
            </a:r>
            <a:endParaRPr dirty="0"/>
          </a:p>
          <a:p>
            <a:pPr marL="742950" lvl="1" indent="-285750" algn="l" rtl="0">
              <a:spcBef>
                <a:spcPts val="360"/>
              </a:spcBef>
              <a:spcAft>
                <a:spcPts val="0"/>
              </a:spcAft>
              <a:buClr>
                <a:srgbClr val="344447"/>
              </a:buClr>
              <a:buSzPts val="1800"/>
              <a:buChar char="–"/>
            </a:pPr>
            <a:r>
              <a:rPr lang="en-US" dirty="0" err="1"/>
              <a:t>Navodila</a:t>
            </a:r>
            <a:r>
              <a:rPr lang="en-US" dirty="0"/>
              <a:t> </a:t>
            </a:r>
            <a:r>
              <a:rPr lang="en-US" dirty="0" err="1"/>
              <a:t>najdemo</a:t>
            </a:r>
            <a:r>
              <a:rPr lang="en-US" dirty="0"/>
              <a:t> </a:t>
            </a:r>
            <a:r>
              <a:rPr lang="en-US" dirty="0" err="1"/>
              <a:t>na</a:t>
            </a:r>
            <a:r>
              <a:rPr lang="en-US" dirty="0"/>
              <a:t>: </a:t>
            </a:r>
            <a:r>
              <a:rPr lang="en-US" u="sng" dirty="0">
                <a:solidFill>
                  <a:schemeClr val="hlink"/>
                </a:solidFill>
                <a:hlinkClick r:id="rId3"/>
              </a:rPr>
              <a:t>https://docs.docker.com/engine/install/</a:t>
            </a:r>
            <a:endParaRPr dirty="0"/>
          </a:p>
          <a:p>
            <a:pPr marL="342900" lvl="0" indent="-342900" algn="l" rtl="0">
              <a:spcBef>
                <a:spcPts val="400"/>
              </a:spcBef>
              <a:spcAft>
                <a:spcPts val="0"/>
              </a:spcAft>
              <a:buClr>
                <a:srgbClr val="344447"/>
              </a:buClr>
              <a:buSzPts val="2000"/>
              <a:buChar char="•"/>
            </a:pPr>
            <a:r>
              <a:rPr lang="en-US" dirty="0"/>
              <a:t>Post-installation steps for Linux</a:t>
            </a:r>
            <a:endParaRPr dirty="0"/>
          </a:p>
          <a:p>
            <a:pPr marL="742950" lvl="1" indent="-285750" algn="l" rtl="0">
              <a:spcBef>
                <a:spcPts val="360"/>
              </a:spcBef>
              <a:spcAft>
                <a:spcPts val="0"/>
              </a:spcAft>
              <a:buClr>
                <a:srgbClr val="344447"/>
              </a:buClr>
              <a:buSzPts val="1800"/>
              <a:buChar char="–"/>
            </a:pPr>
            <a:r>
              <a:rPr lang="en-US" u="sng" dirty="0">
                <a:solidFill>
                  <a:schemeClr val="hlink"/>
                </a:solidFill>
                <a:hlinkClick r:id="rId4"/>
              </a:rPr>
              <a:t>https://docs.docker.com/engine/install/linux-postinstall/</a:t>
            </a:r>
            <a:endParaRPr dirty="0"/>
          </a:p>
          <a:p>
            <a:pPr marL="742950" lvl="1" indent="-285750" algn="l" rtl="0">
              <a:spcBef>
                <a:spcPts val="360"/>
              </a:spcBef>
              <a:spcAft>
                <a:spcPts val="0"/>
              </a:spcAft>
              <a:buClr>
                <a:srgbClr val="344447"/>
              </a:buClr>
              <a:buSzPts val="1800"/>
              <a:buChar char="–"/>
            </a:pPr>
            <a:r>
              <a:rPr lang="en-US" dirty="0"/>
              <a:t>Manage Docker as a non-root user</a:t>
            </a:r>
            <a:endParaRPr dirty="0"/>
          </a:p>
          <a:p>
            <a:pPr marL="742950" lvl="1" indent="-285750" algn="l" rtl="0">
              <a:spcBef>
                <a:spcPts val="360"/>
              </a:spcBef>
              <a:spcAft>
                <a:spcPts val="0"/>
              </a:spcAft>
              <a:buClr>
                <a:srgbClr val="344447"/>
              </a:buClr>
              <a:buSzPts val="1800"/>
              <a:buChar char="–"/>
            </a:pPr>
            <a:r>
              <a:rPr lang="en-US" dirty="0"/>
              <a:t>Configure Docker to start on boot</a:t>
            </a:r>
            <a:endParaRPr dirty="0"/>
          </a:p>
          <a:p>
            <a:pPr marL="742950" lvl="1" indent="-171450" algn="l" rtl="0">
              <a:spcBef>
                <a:spcPts val="360"/>
              </a:spcBef>
              <a:spcAft>
                <a:spcPts val="0"/>
              </a:spcAft>
              <a:buClr>
                <a:srgbClr val="344447"/>
              </a:buClr>
              <a:buSzPts val="1800"/>
              <a:buNone/>
            </a:pPr>
            <a:endParaRPr dirty="0"/>
          </a:p>
          <a:p>
            <a:pPr marL="742950" lvl="1" indent="-171450" algn="l" rtl="0">
              <a:spcBef>
                <a:spcPts val="360"/>
              </a:spcBef>
              <a:spcAft>
                <a:spcPts val="0"/>
              </a:spcAft>
              <a:buClr>
                <a:srgbClr val="344447"/>
              </a:buClr>
              <a:buSzPts val="1800"/>
              <a:buNone/>
            </a:pPr>
            <a:endParaRP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3"/>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Preizkus delovanja</a:t>
            </a:r>
            <a:endParaRPr/>
          </a:p>
        </p:txBody>
      </p:sp>
      <p:sp>
        <p:nvSpPr>
          <p:cNvPr id="566" name="Google Shape;566;p3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37</a:t>
            </a:fld>
            <a:endParaRPr/>
          </a:p>
        </p:txBody>
      </p:sp>
      <p:sp>
        <p:nvSpPr>
          <p:cNvPr id="567" name="Google Shape;567;p33"/>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dirty="0"/>
              <a:t>Test Docker version</a:t>
            </a:r>
            <a:endParaRPr dirty="0"/>
          </a:p>
          <a:p>
            <a:pPr marL="742950" lvl="1" indent="-285750" algn="l" rtl="0">
              <a:spcBef>
                <a:spcPts val="360"/>
              </a:spcBef>
              <a:spcAft>
                <a:spcPts val="0"/>
              </a:spcAft>
              <a:buClr>
                <a:srgbClr val="3086DC"/>
              </a:buClr>
              <a:buSzPts val="1800"/>
              <a:buChar char="–"/>
            </a:pPr>
            <a:r>
              <a:rPr lang="en-US" dirty="0">
                <a:solidFill>
                  <a:srgbClr val="3086DC"/>
                </a:solidFill>
              </a:rPr>
              <a:t>$ </a:t>
            </a:r>
            <a:r>
              <a:rPr lang="en-US" dirty="0" err="1">
                <a:solidFill>
                  <a:srgbClr val="3086DC"/>
                </a:solidFill>
              </a:rPr>
              <a:t>docker</a:t>
            </a:r>
            <a:r>
              <a:rPr lang="en-US" dirty="0">
                <a:solidFill>
                  <a:srgbClr val="3086DC"/>
                </a:solidFill>
              </a:rPr>
              <a:t> </a:t>
            </a:r>
            <a:r>
              <a:rPr lang="en-US" dirty="0" smtClean="0">
                <a:solidFill>
                  <a:srgbClr val="3086DC"/>
                </a:solidFill>
              </a:rPr>
              <a:t>version</a:t>
            </a:r>
            <a:endParaRPr dirty="0">
              <a:solidFill>
                <a:srgbClr val="3086DC"/>
              </a:solidFill>
            </a:endParaRPr>
          </a:p>
          <a:p>
            <a:pPr marL="342900" lvl="0" indent="-342900" algn="l" rtl="0">
              <a:spcBef>
                <a:spcPts val="400"/>
              </a:spcBef>
              <a:spcAft>
                <a:spcPts val="0"/>
              </a:spcAft>
              <a:buClr>
                <a:srgbClr val="344447"/>
              </a:buClr>
              <a:buSzPts val="2000"/>
              <a:buChar char="•"/>
            </a:pPr>
            <a:r>
              <a:rPr lang="en-US" dirty="0"/>
              <a:t>Test Docker installation</a:t>
            </a:r>
            <a:endParaRPr dirty="0"/>
          </a:p>
          <a:p>
            <a:pPr marL="742950" lvl="1" indent="-285750" algn="l" rtl="0">
              <a:spcBef>
                <a:spcPts val="360"/>
              </a:spcBef>
              <a:spcAft>
                <a:spcPts val="0"/>
              </a:spcAft>
              <a:buClr>
                <a:srgbClr val="3F7FCF"/>
              </a:buClr>
              <a:buSzPts val="1800"/>
              <a:buChar char="–"/>
            </a:pPr>
            <a:r>
              <a:rPr lang="en-US" dirty="0">
                <a:solidFill>
                  <a:srgbClr val="3F7FCF"/>
                </a:solidFill>
              </a:rPr>
              <a:t> $ </a:t>
            </a:r>
            <a:r>
              <a:rPr lang="en-US" dirty="0" err="1">
                <a:solidFill>
                  <a:srgbClr val="3F7FCF"/>
                </a:solidFill>
              </a:rPr>
              <a:t>docker</a:t>
            </a:r>
            <a:r>
              <a:rPr lang="en-US" dirty="0">
                <a:solidFill>
                  <a:srgbClr val="3F7FCF"/>
                </a:solidFill>
              </a:rPr>
              <a:t> run hello-world</a:t>
            </a:r>
            <a:endParaRPr dirty="0">
              <a:solidFill>
                <a:srgbClr val="3F7FCF"/>
              </a:solidFill>
            </a:endParaRPr>
          </a:p>
          <a:p>
            <a:pPr marL="742950" lvl="1" indent="-285750" algn="l" rtl="0">
              <a:spcBef>
                <a:spcPts val="360"/>
              </a:spcBef>
              <a:spcAft>
                <a:spcPts val="0"/>
              </a:spcAft>
              <a:buClr>
                <a:srgbClr val="3F7FCF"/>
              </a:buClr>
              <a:buSzPts val="1800"/>
              <a:buChar char="–"/>
            </a:pPr>
            <a:r>
              <a:rPr lang="en-US" dirty="0">
                <a:solidFill>
                  <a:srgbClr val="3F7FCF"/>
                </a:solidFill>
              </a:rPr>
              <a:t> $ </a:t>
            </a:r>
            <a:r>
              <a:rPr lang="en-US" dirty="0" err="1">
                <a:solidFill>
                  <a:srgbClr val="3F7FCF"/>
                </a:solidFill>
              </a:rPr>
              <a:t>docker</a:t>
            </a:r>
            <a:r>
              <a:rPr lang="en-US" dirty="0">
                <a:solidFill>
                  <a:srgbClr val="3F7FCF"/>
                </a:solidFill>
              </a:rPr>
              <a:t> image ls</a:t>
            </a:r>
            <a:endParaRPr dirty="0">
              <a:solidFill>
                <a:srgbClr val="3F7FCF"/>
              </a:solidFill>
            </a:endParaRPr>
          </a:p>
          <a:p>
            <a:pPr marL="742950" lvl="1" indent="-285750" algn="l" rtl="0">
              <a:spcBef>
                <a:spcPts val="360"/>
              </a:spcBef>
              <a:spcAft>
                <a:spcPts val="0"/>
              </a:spcAft>
              <a:buClr>
                <a:srgbClr val="3F7FCF"/>
              </a:buClr>
              <a:buSzPts val="1800"/>
              <a:buChar char="–"/>
            </a:pPr>
            <a:r>
              <a:rPr lang="en-US" dirty="0">
                <a:solidFill>
                  <a:srgbClr val="3F7FCF"/>
                </a:solidFill>
              </a:rPr>
              <a:t> $ </a:t>
            </a:r>
            <a:r>
              <a:rPr lang="en-US" dirty="0" err="1">
                <a:solidFill>
                  <a:srgbClr val="3F7FCF"/>
                </a:solidFill>
              </a:rPr>
              <a:t>docker</a:t>
            </a:r>
            <a:r>
              <a:rPr lang="en-US" dirty="0">
                <a:solidFill>
                  <a:srgbClr val="3F7FCF"/>
                </a:solidFill>
              </a:rPr>
              <a:t> </a:t>
            </a:r>
            <a:r>
              <a:rPr lang="en-US" dirty="0" err="1">
                <a:solidFill>
                  <a:srgbClr val="3F7FCF"/>
                </a:solidFill>
              </a:rPr>
              <a:t>ps</a:t>
            </a:r>
            <a:r>
              <a:rPr lang="en-US" dirty="0">
                <a:solidFill>
                  <a:srgbClr val="3F7FCF"/>
                </a:solidFill>
              </a:rPr>
              <a:t> –all</a:t>
            </a:r>
            <a:endParaRPr dirty="0">
              <a:solidFill>
                <a:srgbClr val="3F7FCF"/>
              </a:solidFill>
            </a:endParaRPr>
          </a:p>
          <a:p>
            <a:pPr marL="742950" lvl="1" indent="-285750" algn="l" rtl="0">
              <a:spcBef>
                <a:spcPts val="360"/>
              </a:spcBef>
              <a:spcAft>
                <a:spcPts val="0"/>
              </a:spcAft>
              <a:buClr>
                <a:srgbClr val="3F7FCF"/>
              </a:buClr>
              <a:buSzPts val="1800"/>
              <a:buChar char="–"/>
            </a:pPr>
            <a:r>
              <a:rPr lang="en-US" dirty="0">
                <a:solidFill>
                  <a:srgbClr val="3F7FCF"/>
                </a:solidFill>
              </a:rPr>
              <a:t> $ </a:t>
            </a:r>
            <a:r>
              <a:rPr lang="en-US" dirty="0" err="1">
                <a:solidFill>
                  <a:srgbClr val="3F7FCF"/>
                </a:solidFill>
              </a:rPr>
              <a:t>docker</a:t>
            </a:r>
            <a:r>
              <a:rPr lang="en-US" dirty="0">
                <a:solidFill>
                  <a:srgbClr val="3F7FCF"/>
                </a:solidFill>
              </a:rPr>
              <a:t> </a:t>
            </a:r>
            <a:r>
              <a:rPr lang="en-US" dirty="0" err="1">
                <a:solidFill>
                  <a:srgbClr val="3F7FCF"/>
                </a:solidFill>
              </a:rPr>
              <a:t>rm</a:t>
            </a:r>
            <a:r>
              <a:rPr lang="en-US" dirty="0">
                <a:solidFill>
                  <a:srgbClr val="3F7FCF"/>
                </a:solidFill>
              </a:rPr>
              <a:t> $(</a:t>
            </a:r>
            <a:r>
              <a:rPr lang="en-US" dirty="0" err="1">
                <a:solidFill>
                  <a:srgbClr val="3F7FCF"/>
                </a:solidFill>
              </a:rPr>
              <a:t>sudo</a:t>
            </a:r>
            <a:r>
              <a:rPr lang="en-US" dirty="0">
                <a:solidFill>
                  <a:srgbClr val="3F7FCF"/>
                </a:solidFill>
              </a:rPr>
              <a:t> </a:t>
            </a:r>
            <a:r>
              <a:rPr lang="en-US" dirty="0" err="1">
                <a:solidFill>
                  <a:srgbClr val="3F7FCF"/>
                </a:solidFill>
              </a:rPr>
              <a:t>docker</a:t>
            </a:r>
            <a:r>
              <a:rPr lang="en-US" dirty="0">
                <a:solidFill>
                  <a:srgbClr val="3F7FCF"/>
                </a:solidFill>
              </a:rPr>
              <a:t> </a:t>
            </a:r>
            <a:r>
              <a:rPr lang="en-US" dirty="0" err="1">
                <a:solidFill>
                  <a:srgbClr val="3F7FCF"/>
                </a:solidFill>
              </a:rPr>
              <a:t>ps</a:t>
            </a:r>
            <a:r>
              <a:rPr lang="en-US" dirty="0">
                <a:solidFill>
                  <a:srgbClr val="3F7FCF"/>
                </a:solidFill>
              </a:rPr>
              <a:t> -</a:t>
            </a:r>
            <a:r>
              <a:rPr lang="en-US" dirty="0" err="1">
                <a:solidFill>
                  <a:srgbClr val="3F7FCF"/>
                </a:solidFill>
              </a:rPr>
              <a:t>aq</a:t>
            </a:r>
            <a:r>
              <a:rPr lang="en-US" dirty="0">
                <a:solidFill>
                  <a:srgbClr val="3F7FCF"/>
                </a:solidFill>
              </a:rPr>
              <a:t>)</a:t>
            </a:r>
            <a:endParaRPr dirty="0">
              <a:solidFill>
                <a:srgbClr val="3F7FCF"/>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27"/>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Docker kontejnerji</a:t>
            </a:r>
            <a:endParaRPr/>
          </a:p>
        </p:txBody>
      </p:sp>
      <p:sp>
        <p:nvSpPr>
          <p:cNvPr id="539" name="Google Shape;539;p2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38</a:t>
            </a:fld>
            <a:endParaRPr/>
          </a:p>
        </p:txBody>
      </p:sp>
      <p:sp>
        <p:nvSpPr>
          <p:cNvPr id="540" name="Google Shape;540;p27"/>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Docker omogoča izvajanje aplikacij v varnostno izoliranih vsebnikih.</a:t>
            </a:r>
            <a:endParaRPr/>
          </a:p>
          <a:p>
            <a:pPr marL="342900" lvl="0" indent="-342900" algn="l" rtl="0">
              <a:spcBef>
                <a:spcPts val="400"/>
              </a:spcBef>
              <a:spcAft>
                <a:spcPts val="0"/>
              </a:spcAft>
              <a:buClr>
                <a:srgbClr val="344447"/>
              </a:buClr>
              <a:buSzPts val="2000"/>
              <a:buChar char="•"/>
            </a:pPr>
            <a:r>
              <a:rPr lang="en-US"/>
              <a:t>Varnost in izolacija omogočata izvajanje več vsebnikov na istem gostitelju.</a:t>
            </a:r>
            <a:endParaRPr/>
          </a:p>
          <a:p>
            <a:pPr marL="342900" lvl="0" indent="-342900" algn="l" rtl="0">
              <a:spcBef>
                <a:spcPts val="400"/>
              </a:spcBef>
              <a:spcAft>
                <a:spcPts val="0"/>
              </a:spcAft>
              <a:buClr>
                <a:srgbClr val="344447"/>
              </a:buClr>
              <a:buSzPts val="2000"/>
              <a:buChar char="•"/>
            </a:pPr>
            <a:r>
              <a:rPr lang="en-US"/>
              <a:t>Posledično je izraba strojne opreme bolj optimalna.</a:t>
            </a:r>
            <a:endParaRPr/>
          </a:p>
          <a:p>
            <a:pPr marL="342900" lvl="0" indent="-342900" algn="l" rtl="0">
              <a:spcBef>
                <a:spcPts val="400"/>
              </a:spcBef>
              <a:spcAft>
                <a:spcPts val="0"/>
              </a:spcAft>
              <a:buClr>
                <a:srgbClr val="344447"/>
              </a:buClr>
              <a:buSzPts val="2000"/>
              <a:buChar char="•"/>
            </a:pPr>
            <a:r>
              <a:rPr lang="en-US"/>
              <a:t>Vsebnik vsebuje vse kar aplikacija potrebuje za svoje izvajanje in je zgrajen na osnovi Docker slike.</a:t>
            </a:r>
            <a:endParaRPr/>
          </a:p>
          <a:p>
            <a:pPr marL="342900" lvl="0" indent="-342900" algn="l" rtl="0">
              <a:spcBef>
                <a:spcPts val="400"/>
              </a:spcBef>
              <a:spcAft>
                <a:spcPts val="0"/>
              </a:spcAft>
              <a:buClr>
                <a:srgbClr val="344447"/>
              </a:buClr>
              <a:buSzPts val="2000"/>
              <a:buChar char="•"/>
            </a:pPr>
            <a:r>
              <a:rPr lang="en-US"/>
              <a:t>Vsebnike lahko zaganjamo, ugašamo, premikamo in brišemo.</a:t>
            </a:r>
            <a:endParaRPr/>
          </a:p>
          <a:p>
            <a:pPr marL="342900" lvl="0" indent="-342900" algn="l" rtl="0">
              <a:spcBef>
                <a:spcPts val="400"/>
              </a:spcBef>
              <a:spcAft>
                <a:spcPts val="0"/>
              </a:spcAft>
              <a:buClr>
                <a:srgbClr val="344447"/>
              </a:buClr>
              <a:buSzPts val="2000"/>
              <a:buChar char="•"/>
            </a:pPr>
            <a:r>
              <a:rPr lang="en-US"/>
              <a:t>Vsebniki predstavljajo izvajalno komponento Dockerja</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Docker Image</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39</a:t>
            </a:fld>
            <a:endParaRPr lang="en-GB"/>
          </a:p>
        </p:txBody>
      </p:sp>
      <p:sp>
        <p:nvSpPr>
          <p:cNvPr id="4" name="Označba mesta besedila 3"/>
          <p:cNvSpPr>
            <a:spLocks noGrp="1"/>
          </p:cNvSpPr>
          <p:nvPr>
            <p:ph type="body" sz="quarter" idx="13"/>
          </p:nvPr>
        </p:nvSpPr>
        <p:spPr/>
        <p:txBody>
          <a:bodyPr/>
          <a:lstStyle/>
          <a:p>
            <a:r>
              <a:rPr lang="en-US" dirty="0"/>
              <a:t>A Docker-based container image is something you package your </a:t>
            </a:r>
            <a:r>
              <a:rPr lang="en-US" dirty="0" smtClean="0"/>
              <a:t>application </a:t>
            </a:r>
            <a:r>
              <a:rPr lang="en-US" dirty="0"/>
              <a:t>and its environment </a:t>
            </a:r>
            <a:r>
              <a:rPr lang="en-US" dirty="0" smtClean="0"/>
              <a:t>into.</a:t>
            </a:r>
          </a:p>
          <a:p>
            <a:r>
              <a:rPr lang="en-US" dirty="0"/>
              <a:t>It contains the </a:t>
            </a:r>
            <a:r>
              <a:rPr lang="en-US" dirty="0" err="1"/>
              <a:t>filesystem</a:t>
            </a:r>
            <a:r>
              <a:rPr lang="en-US" dirty="0"/>
              <a:t> that will be available to the application and other metadata, such as the path to the executable that should be executed when the image is run.</a:t>
            </a:r>
            <a:endParaRPr lang="en-US" dirty="0" smtClean="0"/>
          </a:p>
          <a:p>
            <a:endParaRPr lang="en-US" dirty="0"/>
          </a:p>
          <a:p>
            <a:endParaRPr lang="en-US" dirty="0" smtClean="0"/>
          </a:p>
        </p:txBody>
      </p:sp>
      <p:pic>
        <p:nvPicPr>
          <p:cNvPr id="5" name="Slika 4"/>
          <p:cNvPicPr>
            <a:picLocks noChangeAspect="1"/>
          </p:cNvPicPr>
          <p:nvPr/>
        </p:nvPicPr>
        <p:blipFill>
          <a:blip r:embed="rId2"/>
          <a:stretch>
            <a:fillRect/>
          </a:stretch>
        </p:blipFill>
        <p:spPr>
          <a:xfrm>
            <a:off x="2114192" y="2874180"/>
            <a:ext cx="4724445" cy="2188773"/>
          </a:xfrm>
          <a:prstGeom prst="rect">
            <a:avLst/>
          </a:prstGeom>
        </p:spPr>
      </p:pic>
      <p:sp>
        <p:nvSpPr>
          <p:cNvPr id="6" name="Pravokotnik 5"/>
          <p:cNvSpPr/>
          <p:nvPr/>
        </p:nvSpPr>
        <p:spPr>
          <a:xfrm>
            <a:off x="2114192" y="5126673"/>
            <a:ext cx="4106436" cy="246221"/>
          </a:xfrm>
          <a:prstGeom prst="rect">
            <a:avLst/>
          </a:prstGeom>
        </p:spPr>
        <p:txBody>
          <a:bodyPr wrap="square">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474983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a:t>
            </a:fld>
            <a:endParaRPr/>
          </a:p>
        </p:txBody>
      </p:sp>
      <p:sp>
        <p:nvSpPr>
          <p:cNvPr id="257" name="Google Shape;257;p3"/>
          <p:cNvSpPr txBox="1">
            <a:spLocks noGrp="1"/>
          </p:cNvSpPr>
          <p:nvPr>
            <p:ph type="title"/>
          </p:nvPr>
        </p:nvSpPr>
        <p:spPr>
          <a:xfrm>
            <a:off x="342900" y="469807"/>
            <a:ext cx="8896350" cy="835119"/>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UL Fakulteta za elektrotehniko</a:t>
            </a:r>
            <a:endParaRPr sz="1800"/>
          </a:p>
        </p:txBody>
      </p:sp>
      <p:sp>
        <p:nvSpPr>
          <p:cNvPr id="258" name="Google Shape;258;p3"/>
          <p:cNvSpPr txBox="1"/>
          <p:nvPr/>
        </p:nvSpPr>
        <p:spPr>
          <a:xfrm>
            <a:off x="6791094" y="3358280"/>
            <a:ext cx="222722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800"/>
              <a:buFont typeface="Calibri"/>
              <a:buNone/>
            </a:pPr>
            <a:r>
              <a:rPr lang="en-US" sz="1800" b="1">
                <a:solidFill>
                  <a:srgbClr val="595959"/>
                </a:solidFill>
                <a:latin typeface="Calibri"/>
                <a:ea typeface="Calibri"/>
                <a:cs typeface="Calibri"/>
                <a:sym typeface="Calibri"/>
              </a:rPr>
              <a:t>50 %  sredstev pridobljenih na trgu</a:t>
            </a:r>
            <a:endParaRPr/>
          </a:p>
        </p:txBody>
      </p:sp>
      <p:sp>
        <p:nvSpPr>
          <p:cNvPr id="259" name="Google Shape;259;p3"/>
          <p:cNvSpPr txBox="1"/>
          <p:nvPr/>
        </p:nvSpPr>
        <p:spPr>
          <a:xfrm>
            <a:off x="6791094" y="1920583"/>
            <a:ext cx="2219092"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800"/>
              <a:buFont typeface="Calibri"/>
              <a:buNone/>
            </a:pPr>
            <a:r>
              <a:rPr lang="en-US" sz="1800" b="1">
                <a:solidFill>
                  <a:srgbClr val="595959"/>
                </a:solidFill>
                <a:latin typeface="Calibri"/>
                <a:ea typeface="Calibri"/>
                <a:cs typeface="Calibri"/>
                <a:sym typeface="Calibri"/>
              </a:rPr>
              <a:t>2.200+ študentov</a:t>
            </a:r>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rgbClr val="595959"/>
              </a:buClr>
              <a:buSzPts val="1800"/>
              <a:buFont typeface="Calibri"/>
              <a:buNone/>
            </a:pPr>
            <a:r>
              <a:rPr lang="en-US" sz="1800" b="1" i="0" u="none" strike="noStrike" cap="none">
                <a:solidFill>
                  <a:srgbClr val="595959"/>
                </a:solidFill>
                <a:latin typeface="Calibri"/>
                <a:ea typeface="Calibri"/>
                <a:cs typeface="Calibri"/>
                <a:sym typeface="Calibri"/>
              </a:rPr>
              <a:t>300+  </a:t>
            </a:r>
            <a:r>
              <a:rPr lang="en-US" sz="1800" b="1">
                <a:solidFill>
                  <a:srgbClr val="595959"/>
                </a:solidFill>
                <a:latin typeface="Calibri"/>
                <a:ea typeface="Calibri"/>
                <a:cs typeface="Calibri"/>
                <a:sym typeface="Calibri"/>
              </a:rPr>
              <a:t>raziskovalcev in akademskega osebja</a:t>
            </a:r>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p:txBody>
      </p:sp>
      <p:pic>
        <p:nvPicPr>
          <p:cNvPr id="260" name="Google Shape;260;p3"/>
          <p:cNvPicPr preferRelativeResize="0"/>
          <p:nvPr/>
        </p:nvPicPr>
        <p:blipFill rotWithShape="1">
          <a:blip r:embed="rId3">
            <a:alphaModFix/>
          </a:blip>
          <a:srcRect/>
          <a:stretch/>
        </p:blipFill>
        <p:spPr>
          <a:xfrm>
            <a:off x="280034" y="1033446"/>
            <a:ext cx="6200775" cy="3796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Google Shape;546;p2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40</a:t>
            </a:fld>
            <a:endParaRPr/>
          </a:p>
        </p:txBody>
      </p:sp>
      <p:sp>
        <p:nvSpPr>
          <p:cNvPr id="547" name="Google Shape;547;p28"/>
          <p:cNvSpPr txBox="1">
            <a:spLocks noGrp="1"/>
          </p:cNvSpPr>
          <p:nvPr>
            <p:ph type="body" idx="1"/>
          </p:nvPr>
        </p:nvSpPr>
        <p:spPr>
          <a:xfrm>
            <a:off x="362609" y="739834"/>
            <a:ext cx="8118603" cy="432312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dirty="0"/>
              <a:t>Docker </a:t>
            </a:r>
            <a:r>
              <a:rPr lang="en-US" dirty="0" err="1"/>
              <a:t>slike</a:t>
            </a:r>
            <a:r>
              <a:rPr lang="en-US" dirty="0"/>
              <a:t> so read only </a:t>
            </a:r>
            <a:r>
              <a:rPr lang="en-US" dirty="0" err="1"/>
              <a:t>predloge</a:t>
            </a:r>
            <a:r>
              <a:rPr lang="en-US" dirty="0"/>
              <a:t> </a:t>
            </a:r>
            <a:r>
              <a:rPr lang="en-US" dirty="0" err="1"/>
              <a:t>iz</a:t>
            </a:r>
            <a:r>
              <a:rPr lang="en-US" dirty="0"/>
              <a:t> </a:t>
            </a:r>
            <a:r>
              <a:rPr lang="en-US" dirty="0" err="1"/>
              <a:t>katerih</a:t>
            </a:r>
            <a:r>
              <a:rPr lang="en-US" dirty="0"/>
              <a:t> se </a:t>
            </a:r>
            <a:r>
              <a:rPr lang="en-US" dirty="0" err="1"/>
              <a:t>zaganjajo</a:t>
            </a:r>
            <a:r>
              <a:rPr lang="en-US" dirty="0"/>
              <a:t> </a:t>
            </a:r>
            <a:r>
              <a:rPr lang="en-US" dirty="0" err="1"/>
              <a:t>vsebniki</a:t>
            </a:r>
            <a:r>
              <a:rPr lang="en-US" dirty="0"/>
              <a:t>.</a:t>
            </a:r>
            <a:endParaRPr dirty="0"/>
          </a:p>
          <a:p>
            <a:pPr marL="342900" lvl="0" indent="-342900" algn="l" rtl="0">
              <a:spcBef>
                <a:spcPts val="400"/>
              </a:spcBef>
              <a:spcAft>
                <a:spcPts val="0"/>
              </a:spcAft>
              <a:buClr>
                <a:srgbClr val="344447"/>
              </a:buClr>
              <a:buSzPts val="2000"/>
              <a:buChar char="•"/>
            </a:pPr>
            <a:r>
              <a:rPr lang="en-US" dirty="0" err="1"/>
              <a:t>Vsaka</a:t>
            </a:r>
            <a:r>
              <a:rPr lang="en-US" dirty="0"/>
              <a:t> </a:t>
            </a:r>
            <a:r>
              <a:rPr lang="en-US" dirty="0" err="1"/>
              <a:t>slika</a:t>
            </a:r>
            <a:r>
              <a:rPr lang="en-US" dirty="0"/>
              <a:t> </a:t>
            </a:r>
            <a:r>
              <a:rPr lang="en-US" dirty="0" err="1"/>
              <a:t>sestoji</a:t>
            </a:r>
            <a:r>
              <a:rPr lang="en-US" dirty="0"/>
              <a:t> </a:t>
            </a:r>
            <a:r>
              <a:rPr lang="en-US" dirty="0" err="1"/>
              <a:t>iz</a:t>
            </a:r>
            <a:r>
              <a:rPr lang="en-US" dirty="0"/>
              <a:t> </a:t>
            </a:r>
            <a:r>
              <a:rPr lang="en-US" dirty="0" err="1"/>
              <a:t>zaporedja</a:t>
            </a:r>
            <a:r>
              <a:rPr lang="en-US" dirty="0"/>
              <a:t> </a:t>
            </a:r>
            <a:r>
              <a:rPr lang="en-US" dirty="0" err="1"/>
              <a:t>nivojev</a:t>
            </a:r>
            <a:r>
              <a:rPr lang="en-US" dirty="0"/>
              <a:t> (</a:t>
            </a:r>
            <a:r>
              <a:rPr lang="en-US" dirty="0" err="1"/>
              <a:t>nivojev</a:t>
            </a:r>
            <a:r>
              <a:rPr lang="en-US" dirty="0"/>
              <a:t> </a:t>
            </a:r>
            <a:r>
              <a:rPr lang="en-US" dirty="0" err="1"/>
              <a:t>slik</a:t>
            </a:r>
            <a:r>
              <a:rPr lang="en-US" dirty="0"/>
              <a:t>), </a:t>
            </a:r>
            <a:r>
              <a:rPr lang="en-US" dirty="0" err="1"/>
              <a:t>ki</a:t>
            </a:r>
            <a:r>
              <a:rPr lang="en-US" dirty="0"/>
              <a:t> </a:t>
            </a:r>
            <a:r>
              <a:rPr lang="en-US" dirty="0" err="1"/>
              <a:t>jih</a:t>
            </a:r>
            <a:r>
              <a:rPr lang="en-US" dirty="0"/>
              <a:t> Docker s </a:t>
            </a:r>
            <a:r>
              <a:rPr lang="en-US" dirty="0" err="1"/>
              <a:t>pomočjo</a:t>
            </a:r>
            <a:r>
              <a:rPr lang="en-US" dirty="0"/>
              <a:t> </a:t>
            </a:r>
            <a:r>
              <a:rPr lang="en-US" dirty="0" err="1"/>
              <a:t>Unionfs</a:t>
            </a:r>
            <a:r>
              <a:rPr lang="en-US" dirty="0"/>
              <a:t> </a:t>
            </a:r>
            <a:r>
              <a:rPr lang="en-US" dirty="0" err="1"/>
              <a:t>skombinira</a:t>
            </a:r>
            <a:r>
              <a:rPr lang="en-US" dirty="0"/>
              <a:t> v </a:t>
            </a:r>
            <a:r>
              <a:rPr lang="en-US" dirty="0" err="1"/>
              <a:t>eno</a:t>
            </a:r>
            <a:r>
              <a:rPr lang="en-US" dirty="0"/>
              <a:t> </a:t>
            </a:r>
            <a:r>
              <a:rPr lang="en-US" dirty="0" err="1"/>
              <a:t>sliko</a:t>
            </a:r>
            <a:r>
              <a:rPr lang="en-US" dirty="0"/>
              <a:t>.</a:t>
            </a:r>
            <a:endParaRPr dirty="0"/>
          </a:p>
          <a:p>
            <a:pPr marL="342900" lvl="0" indent="-342900" algn="l" rtl="0">
              <a:spcBef>
                <a:spcPts val="400"/>
              </a:spcBef>
              <a:spcAft>
                <a:spcPts val="0"/>
              </a:spcAft>
              <a:buClr>
                <a:srgbClr val="344447"/>
              </a:buClr>
              <a:buSzPts val="2000"/>
              <a:buChar char="•"/>
            </a:pPr>
            <a:r>
              <a:rPr lang="en-US" dirty="0" err="1"/>
              <a:t>Unionfs</a:t>
            </a:r>
            <a:r>
              <a:rPr lang="en-US" dirty="0"/>
              <a:t> </a:t>
            </a:r>
            <a:r>
              <a:rPr lang="en-US" dirty="0" err="1"/>
              <a:t>omogoča</a:t>
            </a:r>
            <a:r>
              <a:rPr lang="en-US" dirty="0"/>
              <a:t> </a:t>
            </a:r>
            <a:r>
              <a:rPr lang="en-US" dirty="0" err="1"/>
              <a:t>transparentno</a:t>
            </a:r>
            <a:r>
              <a:rPr lang="en-US" dirty="0"/>
              <a:t> </a:t>
            </a:r>
            <a:r>
              <a:rPr lang="en-US" dirty="0" err="1"/>
              <a:t>združevanje</a:t>
            </a:r>
            <a:r>
              <a:rPr lang="en-US" dirty="0"/>
              <a:t> </a:t>
            </a:r>
            <a:r>
              <a:rPr lang="en-US" dirty="0" err="1"/>
              <a:t>datotek</a:t>
            </a:r>
            <a:r>
              <a:rPr lang="en-US" dirty="0"/>
              <a:t> in </a:t>
            </a:r>
            <a:r>
              <a:rPr lang="en-US" dirty="0" err="1"/>
              <a:t>direktorijev</a:t>
            </a:r>
            <a:r>
              <a:rPr lang="en-US" dirty="0"/>
              <a:t> </a:t>
            </a:r>
            <a:r>
              <a:rPr lang="en-US" dirty="0" err="1"/>
              <a:t>več</a:t>
            </a:r>
            <a:r>
              <a:rPr lang="en-US" dirty="0"/>
              <a:t> </a:t>
            </a:r>
            <a:r>
              <a:rPr lang="en-US" dirty="0" err="1"/>
              <a:t>datotečnih</a:t>
            </a:r>
            <a:r>
              <a:rPr lang="en-US" dirty="0"/>
              <a:t> </a:t>
            </a:r>
            <a:r>
              <a:rPr lang="en-US" dirty="0" err="1"/>
              <a:t>sistemov</a:t>
            </a:r>
            <a:r>
              <a:rPr lang="en-US" dirty="0"/>
              <a:t> v </a:t>
            </a:r>
            <a:r>
              <a:rPr lang="en-US" dirty="0" err="1"/>
              <a:t>en</a:t>
            </a:r>
            <a:r>
              <a:rPr lang="en-US" dirty="0"/>
              <a:t> </a:t>
            </a:r>
            <a:r>
              <a:rPr lang="en-US" dirty="0" err="1"/>
              <a:t>skladen</a:t>
            </a:r>
            <a:r>
              <a:rPr lang="en-US" dirty="0"/>
              <a:t> </a:t>
            </a:r>
            <a:r>
              <a:rPr lang="en-US" dirty="0" err="1"/>
              <a:t>datotečni</a:t>
            </a:r>
            <a:r>
              <a:rPr lang="en-US" dirty="0"/>
              <a:t> </a:t>
            </a:r>
            <a:r>
              <a:rPr lang="en-US" dirty="0" err="1"/>
              <a:t>sistem</a:t>
            </a:r>
            <a:r>
              <a:rPr lang="en-US" dirty="0"/>
              <a:t>.</a:t>
            </a:r>
            <a:endParaRPr dirty="0"/>
          </a:p>
          <a:p>
            <a:pPr marL="342900" lvl="0" indent="-342900" algn="l" rtl="0">
              <a:spcBef>
                <a:spcPts val="400"/>
              </a:spcBef>
              <a:spcAft>
                <a:spcPts val="0"/>
              </a:spcAft>
              <a:buClr>
                <a:srgbClr val="344447"/>
              </a:buClr>
              <a:buSzPts val="2000"/>
              <a:buChar char="•"/>
            </a:pPr>
            <a:r>
              <a:rPr lang="en-US" dirty="0" err="1"/>
              <a:t>Nivoji</a:t>
            </a:r>
            <a:r>
              <a:rPr lang="en-US" dirty="0"/>
              <a:t> </a:t>
            </a:r>
            <a:r>
              <a:rPr lang="en-US" dirty="0" err="1"/>
              <a:t>predstavljajo</a:t>
            </a:r>
            <a:r>
              <a:rPr lang="en-US" dirty="0"/>
              <a:t> </a:t>
            </a:r>
            <a:r>
              <a:rPr lang="en-US" dirty="0" err="1"/>
              <a:t>en</a:t>
            </a:r>
            <a:r>
              <a:rPr lang="en-US" dirty="0"/>
              <a:t> </a:t>
            </a:r>
            <a:r>
              <a:rPr lang="en-US" dirty="0" err="1"/>
              <a:t>razlog</a:t>
            </a:r>
            <a:r>
              <a:rPr lang="en-US" dirty="0"/>
              <a:t> </a:t>
            </a:r>
            <a:r>
              <a:rPr lang="en-US" dirty="0" err="1"/>
              <a:t>zakaj</a:t>
            </a:r>
            <a:r>
              <a:rPr lang="en-US" dirty="0"/>
              <a:t> Docker </a:t>
            </a:r>
            <a:r>
              <a:rPr lang="en-US" dirty="0" err="1"/>
              <a:t>velja</a:t>
            </a:r>
            <a:r>
              <a:rPr lang="en-US" dirty="0"/>
              <a:t> </a:t>
            </a:r>
            <a:r>
              <a:rPr lang="en-US" dirty="0" err="1"/>
              <a:t>za</a:t>
            </a:r>
            <a:r>
              <a:rPr lang="en-US" dirty="0"/>
              <a:t> </a:t>
            </a:r>
            <a:r>
              <a:rPr lang="en-US" dirty="0" err="1"/>
              <a:t>lahkotno</a:t>
            </a:r>
            <a:r>
              <a:rPr lang="en-US" dirty="0"/>
              <a:t> </a:t>
            </a:r>
            <a:r>
              <a:rPr lang="en-US" dirty="0" err="1"/>
              <a:t>rešitev</a:t>
            </a:r>
            <a:r>
              <a:rPr lang="en-US" dirty="0"/>
              <a:t> </a:t>
            </a:r>
            <a:r>
              <a:rPr lang="en-US" dirty="0" err="1"/>
              <a:t>spremembe</a:t>
            </a:r>
            <a:r>
              <a:rPr lang="en-US" dirty="0"/>
              <a:t> </a:t>
            </a:r>
            <a:r>
              <a:rPr lang="en-US" dirty="0" err="1"/>
              <a:t>kot</a:t>
            </a:r>
            <a:r>
              <a:rPr lang="en-US" dirty="0"/>
              <a:t> </a:t>
            </a:r>
            <a:r>
              <a:rPr lang="en-US" dirty="0" err="1"/>
              <a:t>dodajanje</a:t>
            </a:r>
            <a:r>
              <a:rPr lang="en-US" dirty="0"/>
              <a:t> </a:t>
            </a:r>
            <a:r>
              <a:rPr lang="en-US" dirty="0" err="1"/>
              <a:t>aplikacije</a:t>
            </a:r>
            <a:r>
              <a:rPr lang="en-US" dirty="0"/>
              <a:t> </a:t>
            </a:r>
            <a:r>
              <a:rPr lang="en-US" dirty="0" err="1"/>
              <a:t>zajema</a:t>
            </a:r>
            <a:r>
              <a:rPr lang="en-US" dirty="0"/>
              <a:t> le </a:t>
            </a:r>
            <a:r>
              <a:rPr lang="en-US" dirty="0" err="1"/>
              <a:t>gradnjo</a:t>
            </a:r>
            <a:r>
              <a:rPr lang="en-US" dirty="0"/>
              <a:t> </a:t>
            </a:r>
            <a:r>
              <a:rPr lang="en-US" dirty="0" err="1"/>
              <a:t>enega</a:t>
            </a:r>
            <a:r>
              <a:rPr lang="en-US" dirty="0"/>
              <a:t> </a:t>
            </a:r>
            <a:r>
              <a:rPr lang="en-US" dirty="0" err="1"/>
              <a:t>novega</a:t>
            </a:r>
            <a:r>
              <a:rPr lang="en-US" dirty="0"/>
              <a:t> </a:t>
            </a:r>
            <a:r>
              <a:rPr lang="en-US" dirty="0" err="1"/>
              <a:t>nivoja</a:t>
            </a:r>
            <a:r>
              <a:rPr lang="en-US" dirty="0"/>
              <a:t>.</a:t>
            </a:r>
            <a:endParaRPr dirty="0"/>
          </a:p>
          <a:p>
            <a:pPr marL="342900" lvl="0" indent="-342900" algn="l" rtl="0">
              <a:spcBef>
                <a:spcPts val="400"/>
              </a:spcBef>
              <a:spcAft>
                <a:spcPts val="0"/>
              </a:spcAft>
              <a:buClr>
                <a:srgbClr val="344447"/>
              </a:buClr>
              <a:buSzPts val="2000"/>
              <a:buChar char="•"/>
            </a:pPr>
            <a:r>
              <a:rPr lang="en-US" dirty="0" err="1"/>
              <a:t>Distribucija</a:t>
            </a:r>
            <a:r>
              <a:rPr lang="en-US" dirty="0"/>
              <a:t> </a:t>
            </a:r>
            <a:r>
              <a:rPr lang="en-US" dirty="0" err="1"/>
              <a:t>slike</a:t>
            </a:r>
            <a:r>
              <a:rPr lang="en-US" dirty="0"/>
              <a:t> </a:t>
            </a:r>
            <a:r>
              <a:rPr lang="en-US" dirty="0" err="1"/>
              <a:t>zahteva</a:t>
            </a:r>
            <a:r>
              <a:rPr lang="en-US" dirty="0"/>
              <a:t> le </a:t>
            </a:r>
            <a:r>
              <a:rPr lang="en-US" dirty="0" err="1"/>
              <a:t>prenos</a:t>
            </a:r>
            <a:r>
              <a:rPr lang="en-US" dirty="0"/>
              <a:t> </a:t>
            </a:r>
            <a:r>
              <a:rPr lang="en-US" dirty="0" err="1"/>
              <a:t>nivojev</a:t>
            </a:r>
            <a:r>
              <a:rPr lang="en-US" dirty="0"/>
              <a:t>, </a:t>
            </a:r>
            <a:r>
              <a:rPr lang="en-US" dirty="0" err="1"/>
              <a:t>ki</a:t>
            </a:r>
            <a:r>
              <a:rPr lang="en-US" dirty="0"/>
              <a:t> so </a:t>
            </a:r>
            <a:r>
              <a:rPr lang="en-US" dirty="0" err="1"/>
              <a:t>bili</a:t>
            </a:r>
            <a:r>
              <a:rPr lang="en-US" dirty="0"/>
              <a:t> </a:t>
            </a:r>
            <a:r>
              <a:rPr lang="en-US" dirty="0" err="1"/>
              <a:t>na</a:t>
            </a:r>
            <a:r>
              <a:rPr lang="en-US" dirty="0"/>
              <a:t> novo </a:t>
            </a:r>
            <a:r>
              <a:rPr lang="en-US" dirty="0" err="1"/>
              <a:t>dodani</a:t>
            </a:r>
            <a:r>
              <a:rPr lang="en-US" dirty="0"/>
              <a:t> </a:t>
            </a:r>
            <a:r>
              <a:rPr lang="en-US" dirty="0" err="1"/>
              <a:t>ali</a:t>
            </a:r>
            <a:r>
              <a:rPr lang="en-US" dirty="0"/>
              <a:t> </a:t>
            </a:r>
            <a:r>
              <a:rPr lang="en-US" dirty="0" err="1"/>
              <a:t>spremenjeni</a:t>
            </a:r>
            <a:r>
              <a:rPr lang="en-US" dirty="0"/>
              <a:t>.</a:t>
            </a:r>
            <a:endParaRP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2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41</a:t>
            </a:fld>
            <a:endParaRPr/>
          </a:p>
        </p:txBody>
      </p:sp>
      <p:sp>
        <p:nvSpPr>
          <p:cNvPr id="553" name="Google Shape;553;p29"/>
          <p:cNvSpPr txBox="1">
            <a:spLocks noGrp="1"/>
          </p:cNvSpPr>
          <p:nvPr>
            <p:ph type="body" idx="1"/>
          </p:nvPr>
        </p:nvSpPr>
        <p:spPr>
          <a:xfrm>
            <a:off x="362609" y="412124"/>
            <a:ext cx="8118603" cy="465082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Vse slike bazirajo na osnovnih slikah (base image), npr.: ubuntu , fedora, centos</a:t>
            </a:r>
            <a:endParaRPr/>
          </a:p>
          <a:p>
            <a:pPr marL="342900" lvl="0" indent="-342900" algn="l" rtl="0">
              <a:spcBef>
                <a:spcPts val="400"/>
              </a:spcBef>
              <a:spcAft>
                <a:spcPts val="0"/>
              </a:spcAft>
              <a:buClr>
                <a:srgbClr val="344447"/>
              </a:buClr>
              <a:buSzPts val="2000"/>
              <a:buChar char="•"/>
            </a:pPr>
            <a:r>
              <a:rPr lang="en-US"/>
              <a:t>Novo sliko gradimo na podlagi osnovnih slik z uporabo opisnih direktiv instructions. Vsaka direktiva v sliki ustvari nov nivo.</a:t>
            </a: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42</a:t>
            </a:fld>
            <a:endParaRPr/>
          </a:p>
        </p:txBody>
      </p:sp>
      <p:pic>
        <p:nvPicPr>
          <p:cNvPr id="573" name="Google Shape;573;p30"/>
          <p:cNvPicPr preferRelativeResize="0"/>
          <p:nvPr/>
        </p:nvPicPr>
        <p:blipFill>
          <a:blip r:embed="rId3">
            <a:alphaModFix/>
          </a:blip>
          <a:stretch>
            <a:fillRect/>
          </a:stretch>
        </p:blipFill>
        <p:spPr>
          <a:xfrm>
            <a:off x="632388" y="678675"/>
            <a:ext cx="7879224" cy="4107125"/>
          </a:xfrm>
          <a:prstGeom prst="rect">
            <a:avLst/>
          </a:prstGeom>
          <a:noFill/>
          <a:ln>
            <a:noFill/>
          </a:ln>
        </p:spPr>
      </p:pic>
      <p:sp>
        <p:nvSpPr>
          <p:cNvPr id="574" name="Google Shape;574;p30"/>
          <p:cNvSpPr txBox="1"/>
          <p:nvPr/>
        </p:nvSpPr>
        <p:spPr>
          <a:xfrm>
            <a:off x="880777" y="447194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Zagon Docker kontejnerja</a:t>
            </a:r>
            <a:endParaRPr/>
          </a:p>
        </p:txBody>
      </p:sp>
      <p:sp>
        <p:nvSpPr>
          <p:cNvPr id="580" name="Google Shape;580;p3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43</a:t>
            </a:fld>
            <a:endParaRPr/>
          </a:p>
        </p:txBody>
      </p:sp>
      <p:sp>
        <p:nvSpPr>
          <p:cNvPr id="581" name="Google Shape;581;p34"/>
          <p:cNvSpPr txBox="1">
            <a:spLocks noGrp="1"/>
          </p:cNvSpPr>
          <p:nvPr>
            <p:ph type="body" idx="1"/>
          </p:nvPr>
        </p:nvSpPr>
        <p:spPr>
          <a:xfrm>
            <a:off x="362609" y="1104899"/>
            <a:ext cx="8118600" cy="4334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Vsebnik je sestavljen iz OS, datotek dodanih iz strani uporabnika in metapodatkov.</a:t>
            </a:r>
            <a:endParaRPr/>
          </a:p>
          <a:p>
            <a:pPr marL="342900" lvl="0" indent="-342900" algn="l" rtl="0">
              <a:spcBef>
                <a:spcPts val="400"/>
              </a:spcBef>
              <a:spcAft>
                <a:spcPts val="0"/>
              </a:spcAft>
              <a:buClr>
                <a:srgbClr val="344447"/>
              </a:buClr>
              <a:buSzPts val="2000"/>
              <a:buChar char="•"/>
            </a:pPr>
            <a:r>
              <a:rPr lang="en-US"/>
              <a:t>Ob zagonu vsebnika Docker na read only nivoje, definirane v sliki, doda read write nivo v katerem se izvaja aplikacija.</a:t>
            </a:r>
            <a:endParaRPr/>
          </a:p>
          <a:p>
            <a:pPr marL="342900" lvl="0" indent="-342900" algn="l" rtl="0">
              <a:spcBef>
                <a:spcPts val="400"/>
              </a:spcBef>
              <a:spcAft>
                <a:spcPts val="0"/>
              </a:spcAft>
              <a:buClr>
                <a:srgbClr val="344447"/>
              </a:buClr>
              <a:buSzPts val="2000"/>
              <a:buChar char="•"/>
            </a:pPr>
            <a:r>
              <a:rPr lang="en-US"/>
              <a:t>Ob zagonu vsebnika se izvede:</a:t>
            </a:r>
            <a:endParaRPr/>
          </a:p>
          <a:p>
            <a:pPr marL="742950" lvl="1" indent="-285750" algn="l" rtl="0">
              <a:spcBef>
                <a:spcPts val="360"/>
              </a:spcBef>
              <a:spcAft>
                <a:spcPts val="0"/>
              </a:spcAft>
              <a:buClr>
                <a:srgbClr val="344447"/>
              </a:buClr>
              <a:buSzPts val="1800"/>
              <a:buChar char="–"/>
            </a:pPr>
            <a:r>
              <a:rPr lang="en-US"/>
              <a:t>Prenos slike (pull): preveri če obstaja lokalno, drugače prenese iz Docker Hub (ali privatnega repozitorija)</a:t>
            </a:r>
            <a:endParaRPr/>
          </a:p>
          <a:p>
            <a:pPr marL="742950" lvl="1" indent="-285750" algn="l" rtl="0">
              <a:spcBef>
                <a:spcPts val="360"/>
              </a:spcBef>
              <a:spcAft>
                <a:spcPts val="0"/>
              </a:spcAft>
              <a:buClr>
                <a:srgbClr val="344447"/>
              </a:buClr>
              <a:buSzPts val="1800"/>
              <a:buChar char="–"/>
            </a:pPr>
            <a:r>
              <a:rPr lang="en-US"/>
              <a:t>Na osnovi slike ustvari nov vsebnik</a:t>
            </a:r>
            <a:endParaRPr/>
          </a:p>
          <a:p>
            <a:pPr marL="742950" lvl="1" indent="-285750" algn="l" rtl="0">
              <a:spcBef>
                <a:spcPts val="360"/>
              </a:spcBef>
              <a:spcAft>
                <a:spcPts val="0"/>
              </a:spcAft>
              <a:buClr>
                <a:srgbClr val="344447"/>
              </a:buClr>
              <a:buSzPts val="1800"/>
              <a:buChar char="–"/>
            </a:pPr>
            <a:r>
              <a:rPr lang="en-US"/>
              <a:t>Alocira datotečni sistem in priklopi read write nivo.</a:t>
            </a:r>
            <a:endParaRPr/>
          </a:p>
          <a:p>
            <a:pPr marL="742950" lvl="1" indent="-285750" algn="l" rtl="0">
              <a:spcBef>
                <a:spcPts val="360"/>
              </a:spcBef>
              <a:spcAft>
                <a:spcPts val="0"/>
              </a:spcAft>
              <a:buClr>
                <a:srgbClr val="344447"/>
              </a:buClr>
              <a:buSzPts val="1800"/>
              <a:buChar char="–"/>
            </a:pPr>
            <a:r>
              <a:rPr lang="en-US"/>
              <a:t>Alocira omrežni / bridge vmesnik.</a:t>
            </a:r>
            <a:endParaRPr/>
          </a:p>
          <a:p>
            <a:pPr marL="742950" lvl="1" indent="-285750" algn="l" rtl="0">
              <a:spcBef>
                <a:spcPts val="360"/>
              </a:spcBef>
              <a:spcAft>
                <a:spcPts val="0"/>
              </a:spcAft>
              <a:buClr>
                <a:srgbClr val="344447"/>
              </a:buClr>
              <a:buSzPts val="1800"/>
              <a:buChar char="–"/>
            </a:pPr>
            <a:r>
              <a:rPr lang="en-US"/>
              <a:t>Dodeli IP naslov.</a:t>
            </a:r>
            <a:endParaRPr/>
          </a:p>
          <a:p>
            <a:pPr marL="742950" lvl="1" indent="-285750" algn="l" rtl="0">
              <a:spcBef>
                <a:spcPts val="360"/>
              </a:spcBef>
              <a:spcAft>
                <a:spcPts val="0"/>
              </a:spcAft>
              <a:buClr>
                <a:srgbClr val="344447"/>
              </a:buClr>
              <a:buSzPts val="1800"/>
              <a:buChar char="–"/>
            </a:pPr>
            <a:r>
              <a:rPr lang="en-US"/>
              <a:t>Zažene specificiran proces.</a:t>
            </a:r>
            <a:endParaRPr/>
          </a:p>
          <a:p>
            <a:pPr marL="742950" lvl="1" indent="-285750" algn="l" rtl="0">
              <a:spcBef>
                <a:spcPts val="360"/>
              </a:spcBef>
              <a:spcAft>
                <a:spcPts val="0"/>
              </a:spcAft>
              <a:buClr>
                <a:srgbClr val="344447"/>
              </a:buClr>
              <a:buSzPts val="1800"/>
              <a:buChar char="–"/>
            </a:pPr>
            <a:r>
              <a:rPr lang="en-US"/>
              <a:t>Zajema izhod aplikacije.</a:t>
            </a: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96ff85e7ed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44</a:t>
            </a:fld>
            <a:endParaRPr/>
          </a:p>
        </p:txBody>
      </p:sp>
      <p:pic>
        <p:nvPicPr>
          <p:cNvPr id="588" name="Google Shape;588;g96ff85e7ed_0_0"/>
          <p:cNvPicPr preferRelativeResize="0"/>
          <p:nvPr/>
        </p:nvPicPr>
        <p:blipFill>
          <a:blip r:embed="rId3">
            <a:alphaModFix/>
          </a:blip>
          <a:stretch>
            <a:fillRect/>
          </a:stretch>
        </p:blipFill>
        <p:spPr>
          <a:xfrm>
            <a:off x="457200" y="947362"/>
            <a:ext cx="8229598" cy="3820275"/>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8"/>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Uporabni ukazi</a:t>
            </a:r>
            <a:endParaRPr/>
          </a:p>
        </p:txBody>
      </p:sp>
      <p:sp>
        <p:nvSpPr>
          <p:cNvPr id="594" name="Google Shape;594;p3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45</a:t>
            </a:fld>
            <a:endParaRPr/>
          </a:p>
        </p:txBody>
      </p:sp>
      <p:sp>
        <p:nvSpPr>
          <p:cNvPr id="595" name="Google Shape;595;p38"/>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kill all running containers</a:t>
            </a:r>
            <a:endParaRPr/>
          </a:p>
          <a:p>
            <a:pPr marL="342900" lvl="0" indent="-342900" algn="l" rtl="0">
              <a:spcBef>
                <a:spcPts val="400"/>
              </a:spcBef>
              <a:spcAft>
                <a:spcPts val="0"/>
              </a:spcAft>
              <a:buClr>
                <a:srgbClr val="344447"/>
              </a:buClr>
              <a:buSzPts val="2000"/>
              <a:buChar char="•"/>
            </a:pPr>
            <a:r>
              <a:rPr lang="en-US"/>
              <a:t>docker kill $(docker ps -q)</a:t>
            </a:r>
            <a:endParaRPr/>
          </a:p>
          <a:p>
            <a:pPr marL="342900" lvl="0" indent="-215900" algn="l" rtl="0">
              <a:spcBef>
                <a:spcPts val="400"/>
              </a:spcBef>
              <a:spcAft>
                <a:spcPts val="0"/>
              </a:spcAft>
              <a:buClr>
                <a:srgbClr val="344447"/>
              </a:buClr>
              <a:buSzPts val="2000"/>
              <a:buNone/>
            </a:pPr>
            <a:endParaRPr/>
          </a:p>
          <a:p>
            <a:pPr marL="0" lvl="0" indent="0" algn="l" rtl="0">
              <a:spcBef>
                <a:spcPts val="400"/>
              </a:spcBef>
              <a:spcAft>
                <a:spcPts val="0"/>
              </a:spcAft>
              <a:buNone/>
            </a:pPr>
            <a:r>
              <a:rPr lang="en-US"/>
              <a:t># remove all running containers</a:t>
            </a:r>
            <a:endParaRPr/>
          </a:p>
          <a:p>
            <a:pPr marL="342900" lvl="0" indent="-342900" algn="l" rtl="0">
              <a:spcBef>
                <a:spcPts val="400"/>
              </a:spcBef>
              <a:spcAft>
                <a:spcPts val="0"/>
              </a:spcAft>
              <a:buClr>
                <a:srgbClr val="344447"/>
              </a:buClr>
              <a:buSzPts val="2000"/>
              <a:buChar char="•"/>
            </a:pPr>
            <a:r>
              <a:rPr lang="en-US"/>
              <a:t>docker rm $(docker ps -a -q)</a:t>
            </a:r>
            <a:endParaRPr/>
          </a:p>
          <a:p>
            <a:pPr marL="342900" lvl="0" indent="-215900" algn="l" rtl="0">
              <a:spcBef>
                <a:spcPts val="400"/>
              </a:spcBef>
              <a:spcAft>
                <a:spcPts val="0"/>
              </a:spcAft>
              <a:buClr>
                <a:srgbClr val="344447"/>
              </a:buClr>
              <a:buSzPts val="2000"/>
              <a:buNone/>
            </a:pPr>
            <a:endParaRPr/>
          </a:p>
          <a:p>
            <a:pPr marL="0" lvl="0" indent="0" algn="l" rtl="0">
              <a:spcBef>
                <a:spcPts val="400"/>
              </a:spcBef>
              <a:spcAft>
                <a:spcPts val="0"/>
              </a:spcAft>
              <a:buNone/>
            </a:pPr>
            <a:r>
              <a:rPr lang="en-US"/>
              <a:t># remove all images</a:t>
            </a:r>
            <a:endParaRPr/>
          </a:p>
          <a:p>
            <a:pPr marL="342900" lvl="0" indent="-342900" algn="l" rtl="0">
              <a:spcBef>
                <a:spcPts val="400"/>
              </a:spcBef>
              <a:spcAft>
                <a:spcPts val="0"/>
              </a:spcAft>
              <a:buClr>
                <a:srgbClr val="344447"/>
              </a:buClr>
              <a:buSzPts val="2000"/>
              <a:buChar char="•"/>
            </a:pPr>
            <a:r>
              <a:rPr lang="en-US"/>
              <a:t>docker rmi $(docker images -q)</a:t>
            </a:r>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0"/>
          <p:cNvSpPr txBox="1">
            <a:spLocks noGrp="1"/>
          </p:cNvSpPr>
          <p:nvPr>
            <p:ph type="title"/>
          </p:nvPr>
        </p:nvSpPr>
        <p:spPr>
          <a:xfrm>
            <a:off x="361615" y="460281"/>
            <a:ext cx="8229600" cy="595787"/>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Trajno shranjevanje podatkov – Volumes</a:t>
            </a:r>
            <a:endParaRPr/>
          </a:p>
        </p:txBody>
      </p:sp>
      <p:sp>
        <p:nvSpPr>
          <p:cNvPr id="601" name="Google Shape;601;p4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46</a:t>
            </a:fld>
            <a:endParaRPr/>
          </a:p>
        </p:txBody>
      </p:sp>
      <p:sp>
        <p:nvSpPr>
          <p:cNvPr id="602" name="Google Shape;602;p40"/>
          <p:cNvSpPr txBox="1">
            <a:spLocks noGrp="1"/>
          </p:cNvSpPr>
          <p:nvPr>
            <p:ph type="body" idx="1"/>
          </p:nvPr>
        </p:nvSpPr>
        <p:spPr>
          <a:xfrm>
            <a:off x="362609" y="1056068"/>
            <a:ext cx="8118603" cy="400688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u="sng">
                <a:solidFill>
                  <a:schemeClr val="hlink"/>
                </a:solidFill>
                <a:hlinkClick r:id="rId3"/>
              </a:rPr>
              <a:t>https://docs.docker.com/storage/</a:t>
            </a:r>
            <a:endParaRPr/>
          </a:p>
          <a:p>
            <a:pPr marL="342900" lvl="0" indent="-342900" algn="l" rtl="0">
              <a:spcBef>
                <a:spcPts val="0"/>
              </a:spcBef>
              <a:spcAft>
                <a:spcPts val="0"/>
              </a:spcAft>
              <a:buClr>
                <a:srgbClr val="344447"/>
              </a:buClr>
              <a:buSzPts val="2000"/>
              <a:buChar char="•"/>
            </a:pPr>
            <a:r>
              <a:rPr lang="en-US"/>
              <a:t>Poznamo 3 načine kako lahko vpnemo prostor za shrnajevanje v kontejner:</a:t>
            </a:r>
            <a:endParaRPr/>
          </a:p>
          <a:p>
            <a:pPr marL="742950" lvl="1" indent="-285750" algn="l" rtl="0">
              <a:spcBef>
                <a:spcPts val="360"/>
              </a:spcBef>
              <a:spcAft>
                <a:spcPts val="0"/>
              </a:spcAft>
              <a:buClr>
                <a:srgbClr val="344447"/>
              </a:buClr>
              <a:buSzPts val="1800"/>
              <a:buChar char="–"/>
            </a:pPr>
            <a:r>
              <a:rPr lang="en-US"/>
              <a:t>Bind mounts</a:t>
            </a:r>
            <a:endParaRPr/>
          </a:p>
          <a:p>
            <a:pPr marL="742950" lvl="1" indent="-285750" algn="l" rtl="0">
              <a:spcBef>
                <a:spcPts val="360"/>
              </a:spcBef>
              <a:spcAft>
                <a:spcPts val="0"/>
              </a:spcAft>
              <a:buClr>
                <a:srgbClr val="344447"/>
              </a:buClr>
              <a:buSzPts val="1800"/>
              <a:buChar char="–"/>
            </a:pPr>
            <a:r>
              <a:rPr lang="en-US"/>
              <a:t>In-memory storage</a:t>
            </a:r>
            <a:endParaRPr/>
          </a:p>
          <a:p>
            <a:pPr marL="742950" lvl="1" indent="-285750" algn="l" rtl="0">
              <a:spcBef>
                <a:spcPts val="360"/>
              </a:spcBef>
              <a:spcAft>
                <a:spcPts val="0"/>
              </a:spcAft>
              <a:buClr>
                <a:srgbClr val="344447"/>
              </a:buClr>
              <a:buSzPts val="1800"/>
              <a:buChar char="–"/>
            </a:pPr>
            <a:r>
              <a:rPr lang="en-US"/>
              <a:t>Docker volumes</a:t>
            </a:r>
            <a:endParaRPr/>
          </a:p>
        </p:txBody>
      </p:sp>
      <p:pic>
        <p:nvPicPr>
          <p:cNvPr id="603" name="Google Shape;603;p40"/>
          <p:cNvPicPr preferRelativeResize="0"/>
          <p:nvPr/>
        </p:nvPicPr>
        <p:blipFill>
          <a:blip r:embed="rId4">
            <a:alphaModFix/>
          </a:blip>
          <a:stretch>
            <a:fillRect/>
          </a:stretch>
        </p:blipFill>
        <p:spPr>
          <a:xfrm>
            <a:off x="4346550" y="2443638"/>
            <a:ext cx="4381500" cy="2333625"/>
          </a:xfrm>
          <a:prstGeom prst="rect">
            <a:avLst/>
          </a:prstGeom>
          <a:noFill/>
          <a:ln>
            <a:noFill/>
          </a:ln>
        </p:spPr>
      </p:pic>
      <p:pic>
        <p:nvPicPr>
          <p:cNvPr id="604" name="Google Shape;604;p40"/>
          <p:cNvPicPr preferRelativeResize="0"/>
          <p:nvPr/>
        </p:nvPicPr>
        <p:blipFill>
          <a:blip r:embed="rId5">
            <a:alphaModFix/>
          </a:blip>
          <a:stretch>
            <a:fillRect/>
          </a:stretch>
        </p:blipFill>
        <p:spPr>
          <a:xfrm>
            <a:off x="4478579" y="4777278"/>
            <a:ext cx="6296025" cy="247650"/>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Orežne nastavitve</a:t>
            </a:r>
            <a:endParaRPr/>
          </a:p>
        </p:txBody>
      </p:sp>
      <p:sp>
        <p:nvSpPr>
          <p:cNvPr id="610" name="Google Shape;610;p4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47</a:t>
            </a:fld>
            <a:endParaRPr/>
          </a:p>
        </p:txBody>
      </p:sp>
      <p:sp>
        <p:nvSpPr>
          <p:cNvPr id="611" name="Google Shape;611;p41"/>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Bridge network</a:t>
            </a:r>
            <a:endParaRPr/>
          </a:p>
          <a:p>
            <a:pPr marL="342900" lvl="0" indent="-342900" algn="l" rtl="0">
              <a:spcBef>
                <a:spcPts val="400"/>
              </a:spcBef>
              <a:spcAft>
                <a:spcPts val="0"/>
              </a:spcAft>
              <a:buClr>
                <a:srgbClr val="344447"/>
              </a:buClr>
              <a:buSzPts val="2000"/>
              <a:buChar char="•"/>
            </a:pPr>
            <a:r>
              <a:rPr lang="en-US"/>
              <a:t>Host network</a:t>
            </a:r>
            <a:endParaRPr/>
          </a:p>
          <a:p>
            <a:pPr marL="342900" lvl="0" indent="-342900" algn="l" rtl="0">
              <a:spcBef>
                <a:spcPts val="400"/>
              </a:spcBef>
              <a:spcAft>
                <a:spcPts val="0"/>
              </a:spcAft>
              <a:buClr>
                <a:srgbClr val="344447"/>
              </a:buClr>
              <a:buSzPts val="2000"/>
              <a:buChar char="•"/>
            </a:pPr>
            <a:r>
              <a:rPr lang="en-US"/>
              <a:t>None network</a:t>
            </a:r>
            <a:endParaRPr/>
          </a:p>
        </p:txBody>
      </p:sp>
      <p:pic>
        <p:nvPicPr>
          <p:cNvPr id="612" name="Google Shape;612;p41"/>
          <p:cNvPicPr preferRelativeResize="0"/>
          <p:nvPr/>
        </p:nvPicPr>
        <p:blipFill>
          <a:blip r:embed="rId3">
            <a:alphaModFix/>
          </a:blip>
          <a:stretch>
            <a:fillRect/>
          </a:stretch>
        </p:blipFill>
        <p:spPr>
          <a:xfrm>
            <a:off x="2773475" y="892975"/>
            <a:ext cx="5538576" cy="4107650"/>
          </a:xfrm>
          <a:prstGeom prst="rect">
            <a:avLst/>
          </a:prstGeom>
          <a:noFill/>
          <a:ln>
            <a:noFill/>
          </a:ln>
        </p:spPr>
      </p:pic>
      <p:pic>
        <p:nvPicPr>
          <p:cNvPr id="613" name="Google Shape;613;p41"/>
          <p:cNvPicPr preferRelativeResize="0"/>
          <p:nvPr/>
        </p:nvPicPr>
        <p:blipFill>
          <a:blip r:embed="rId4">
            <a:alphaModFix/>
          </a:blip>
          <a:stretch>
            <a:fillRect/>
          </a:stretch>
        </p:blipFill>
        <p:spPr>
          <a:xfrm>
            <a:off x="3730629" y="5062953"/>
            <a:ext cx="6305550" cy="247650"/>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2"/>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Upravljanje z viri</a:t>
            </a:r>
            <a:endParaRPr/>
          </a:p>
        </p:txBody>
      </p:sp>
      <p:sp>
        <p:nvSpPr>
          <p:cNvPr id="619" name="Google Shape;619;p4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48</a:t>
            </a:fld>
            <a:endParaRPr/>
          </a:p>
        </p:txBody>
      </p:sp>
      <p:sp>
        <p:nvSpPr>
          <p:cNvPr id="620" name="Google Shape;620;p42"/>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457200" lvl="0" indent="-355600" algn="l" rtl="0">
              <a:spcBef>
                <a:spcPts val="0"/>
              </a:spcBef>
              <a:spcAft>
                <a:spcPts val="0"/>
              </a:spcAft>
              <a:buSzPts val="2000"/>
              <a:buChar char="•"/>
            </a:pPr>
            <a:r>
              <a:rPr lang="en-US"/>
              <a:t>Kontejnerji ponujajo izolirane procese, ne pa celotna sistemske virtualizacije</a:t>
            </a:r>
            <a:endParaRPr/>
          </a:p>
          <a:p>
            <a:pPr marL="457200" lvl="0" indent="-355600" algn="l" rtl="0">
              <a:spcBef>
                <a:spcPts val="0"/>
              </a:spcBef>
              <a:spcAft>
                <a:spcPts val="0"/>
              </a:spcAft>
              <a:buSzPts val="2000"/>
              <a:buChar char="•"/>
            </a:pPr>
            <a:r>
              <a:rPr lang="en-US"/>
              <a:t>Želimo omejiti tveganja zagnanih aplikaciji</a:t>
            </a:r>
            <a:endParaRPr/>
          </a:p>
        </p:txBody>
      </p:sp>
      <p:pic>
        <p:nvPicPr>
          <p:cNvPr id="621" name="Google Shape;621;p42"/>
          <p:cNvPicPr preferRelativeResize="0"/>
          <p:nvPr/>
        </p:nvPicPr>
        <p:blipFill>
          <a:blip r:embed="rId3">
            <a:alphaModFix/>
          </a:blip>
          <a:stretch>
            <a:fillRect/>
          </a:stretch>
        </p:blipFill>
        <p:spPr>
          <a:xfrm>
            <a:off x="1534538" y="2277775"/>
            <a:ext cx="6074925" cy="2785325"/>
          </a:xfrm>
          <a:prstGeom prst="rect">
            <a:avLst/>
          </a:prstGeom>
          <a:noFill/>
          <a:ln>
            <a:noFill/>
          </a:ln>
        </p:spPr>
      </p:pic>
      <p:pic>
        <p:nvPicPr>
          <p:cNvPr id="622" name="Google Shape;622;p42"/>
          <p:cNvPicPr preferRelativeResize="0"/>
          <p:nvPr/>
        </p:nvPicPr>
        <p:blipFill>
          <a:blip r:embed="rId4">
            <a:alphaModFix/>
          </a:blip>
          <a:stretch>
            <a:fillRect/>
          </a:stretch>
        </p:blipFill>
        <p:spPr>
          <a:xfrm>
            <a:off x="1993179" y="5249028"/>
            <a:ext cx="6305550" cy="24765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Gradnja slik (create an image)</a:t>
            </a:r>
            <a:endParaRPr/>
          </a:p>
        </p:txBody>
      </p:sp>
      <p:sp>
        <p:nvSpPr>
          <p:cNvPr id="628" name="Google Shape;628;p4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49</a:t>
            </a:fld>
            <a:endParaRPr/>
          </a:p>
        </p:txBody>
      </p:sp>
      <p:sp>
        <p:nvSpPr>
          <p:cNvPr id="629" name="Google Shape;629;p46"/>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Razlogi:</a:t>
            </a:r>
            <a:endParaRPr/>
          </a:p>
          <a:p>
            <a:pPr marL="742950" lvl="1" indent="-285750" algn="l" rtl="0">
              <a:spcBef>
                <a:spcPts val="360"/>
              </a:spcBef>
              <a:spcAft>
                <a:spcPts val="0"/>
              </a:spcAft>
              <a:buClr>
                <a:srgbClr val="344447"/>
              </a:buClr>
              <a:buSzPts val="1800"/>
              <a:buChar char="–"/>
            </a:pPr>
            <a:r>
              <a:rPr lang="en-US"/>
              <a:t>Za programsko opremo, ki jo potrebujemo, še ne obstaja Docker slika</a:t>
            </a:r>
            <a:endParaRPr/>
          </a:p>
          <a:p>
            <a:pPr marL="742950" lvl="1" indent="-285750" algn="l" rtl="0">
              <a:spcBef>
                <a:spcPts val="360"/>
              </a:spcBef>
              <a:spcAft>
                <a:spcPts val="0"/>
              </a:spcAft>
              <a:buClr>
                <a:srgbClr val="344447"/>
              </a:buClr>
              <a:buSzPts val="1800"/>
              <a:buChar char="–"/>
            </a:pPr>
            <a:r>
              <a:rPr lang="en-US"/>
              <a:t>Funkcija, ki jo potrebujemo ni na voljo v obstoječi sliki</a:t>
            </a:r>
            <a:endParaRPr/>
          </a:p>
          <a:p>
            <a:pPr marL="342900" lvl="0" indent="-342900" algn="l" rtl="0">
              <a:spcBef>
                <a:spcPts val="400"/>
              </a:spcBef>
              <a:spcAft>
                <a:spcPts val="0"/>
              </a:spcAft>
              <a:buClr>
                <a:srgbClr val="344447"/>
              </a:buClr>
              <a:buSzPts val="2000"/>
              <a:buChar char="•"/>
            </a:pPr>
            <a:r>
              <a:rPr lang="en-US"/>
              <a:t>Kako?</a:t>
            </a:r>
            <a:endParaRPr/>
          </a:p>
          <a:p>
            <a:pPr marL="742950" lvl="1" indent="-285750" algn="l" rtl="0">
              <a:spcBef>
                <a:spcPts val="360"/>
              </a:spcBef>
              <a:spcAft>
                <a:spcPts val="0"/>
              </a:spcAft>
              <a:buClr>
                <a:srgbClr val="344447"/>
              </a:buClr>
              <a:buSzPts val="1800"/>
              <a:buChar char="–"/>
            </a:pPr>
            <a:r>
              <a:rPr lang="en-US"/>
              <a:t>Prilagodimo obstoječo sliko znotraj kontejnerja</a:t>
            </a:r>
            <a:endParaRPr/>
          </a:p>
          <a:p>
            <a:pPr marL="742950" lvl="1" indent="-285750" algn="l" rtl="0">
              <a:spcBef>
                <a:spcPts val="360"/>
              </a:spcBef>
              <a:spcAft>
                <a:spcPts val="0"/>
              </a:spcAft>
              <a:buClr>
                <a:srgbClr val="344447"/>
              </a:buClr>
              <a:buSzPts val="1800"/>
              <a:buChar char="–"/>
            </a:pPr>
            <a:r>
              <a:rPr lang="en-US"/>
              <a:t>Uporabimo skripto imenovano </a:t>
            </a:r>
            <a:r>
              <a:rPr lang="en-US" b="1"/>
              <a:t>Dockerfile</a:t>
            </a:r>
            <a:endParaRPr b="1"/>
          </a:p>
          <a:p>
            <a:pPr marL="457200" lvl="1" indent="0" algn="l" rtl="0">
              <a:spcBef>
                <a:spcPts val="360"/>
              </a:spcBef>
              <a:spcAft>
                <a:spcPts val="0"/>
              </a:spcAft>
              <a:buClr>
                <a:srgbClr val="344447"/>
              </a:buClr>
              <a:buSzPts val="1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Laboratorij za telekomunikacije</a:t>
            </a:r>
            <a:br>
              <a:rPr lang="en-US"/>
            </a:br>
            <a:r>
              <a:rPr lang="en-US"/>
              <a:t>Laboratorij za multimedijo</a:t>
            </a:r>
            <a:endParaRPr/>
          </a:p>
        </p:txBody>
      </p:sp>
      <p:sp>
        <p:nvSpPr>
          <p:cNvPr id="266" name="Google Shape;266;p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a:t>
            </a:fld>
            <a:endParaRPr/>
          </a:p>
        </p:txBody>
      </p:sp>
      <p:sp>
        <p:nvSpPr>
          <p:cNvPr id="267" name="Google Shape;267;p4"/>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268" name="Google Shape;268;p4"/>
          <p:cNvPicPr preferRelativeResize="0"/>
          <p:nvPr/>
        </p:nvPicPr>
        <p:blipFill rotWithShape="1">
          <a:blip r:embed="rId3">
            <a:alphaModFix/>
          </a:blip>
          <a:srcRect/>
          <a:stretch/>
        </p:blipFill>
        <p:spPr>
          <a:xfrm>
            <a:off x="3713429" y="1242633"/>
            <a:ext cx="4877786" cy="3682585"/>
          </a:xfrm>
          <a:prstGeom prst="rect">
            <a:avLst/>
          </a:prstGeom>
          <a:noFill/>
          <a:ln>
            <a:noFill/>
          </a:ln>
        </p:spPr>
      </p:pic>
      <p:sp>
        <p:nvSpPr>
          <p:cNvPr id="269" name="Google Shape;269;p4"/>
          <p:cNvSpPr/>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0" name="Google Shape;270;p4" descr="LTFE LMMFE"/>
          <p:cNvPicPr preferRelativeResize="0"/>
          <p:nvPr/>
        </p:nvPicPr>
        <p:blipFill rotWithShape="1">
          <a:blip r:embed="rId4">
            <a:alphaModFix/>
          </a:blip>
          <a:srcRect/>
          <a:stretch/>
        </p:blipFill>
        <p:spPr>
          <a:xfrm>
            <a:off x="6437310" y="514010"/>
            <a:ext cx="2483013" cy="433084"/>
          </a:xfrm>
          <a:prstGeom prst="rect">
            <a:avLst/>
          </a:prstGeom>
          <a:noFill/>
          <a:ln>
            <a:noFill/>
          </a:ln>
        </p:spPr>
      </p:pic>
      <p:pic>
        <p:nvPicPr>
          <p:cNvPr id="271" name="Google Shape;271;p4"/>
          <p:cNvPicPr preferRelativeResize="0"/>
          <p:nvPr/>
        </p:nvPicPr>
        <p:blipFill rotWithShape="1">
          <a:blip r:embed="rId5">
            <a:alphaModFix/>
          </a:blip>
          <a:srcRect/>
          <a:stretch/>
        </p:blipFill>
        <p:spPr>
          <a:xfrm>
            <a:off x="244585" y="1610398"/>
            <a:ext cx="6347159" cy="1028732"/>
          </a:xfrm>
          <a:prstGeom prst="rect">
            <a:avLst/>
          </a:prstGeom>
          <a:noFill/>
          <a:ln>
            <a:noFill/>
          </a:ln>
        </p:spPr>
      </p:pic>
      <p:pic>
        <p:nvPicPr>
          <p:cNvPr id="272" name="Google Shape;272;p4"/>
          <p:cNvPicPr preferRelativeResize="0"/>
          <p:nvPr/>
        </p:nvPicPr>
        <p:blipFill rotWithShape="1">
          <a:blip r:embed="rId6">
            <a:alphaModFix/>
          </a:blip>
          <a:srcRect/>
          <a:stretch/>
        </p:blipFill>
        <p:spPr>
          <a:xfrm>
            <a:off x="252605" y="2796936"/>
            <a:ext cx="2934677" cy="2266017"/>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94c9480fe8_1_2"/>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Union file systems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6" name="Google Shape;636;g94c9480fe8_1_2"/>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50</a:t>
            </a:fld>
            <a:endParaRPr/>
          </a:p>
        </p:txBody>
      </p:sp>
      <p:sp>
        <p:nvSpPr>
          <p:cNvPr id="637" name="Google Shape;637;g94c9480fe8_1_2"/>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Union mount - več map po sistemu navidezno združimo v eno, ki ima vsebino vseh</a:t>
            </a:r>
            <a:endParaRPr/>
          </a:p>
          <a:p>
            <a:pPr marL="457200" lvl="0" indent="-355600" algn="l" rtl="0">
              <a:spcBef>
                <a:spcPts val="0"/>
              </a:spcBef>
              <a:spcAft>
                <a:spcPts val="0"/>
              </a:spcAft>
              <a:buSzPts val="2000"/>
              <a:buChar char="•"/>
            </a:pPr>
            <a:r>
              <a:rPr lang="en-US"/>
              <a:t>UFS dela podobno, a s celotnim datotečnim sistemom.</a:t>
            </a:r>
            <a:endParaRPr/>
          </a:p>
          <a:p>
            <a:pPr marL="457200" lvl="0" indent="-355600" algn="l" rtl="0">
              <a:spcBef>
                <a:spcPts val="0"/>
              </a:spcBef>
              <a:spcAft>
                <a:spcPts val="0"/>
              </a:spcAft>
              <a:buSzPts val="2000"/>
              <a:buChar char="•"/>
            </a:pPr>
            <a:r>
              <a:rPr lang="en-US"/>
              <a:t>Vsak predstavlja majhen, a samostojen del</a:t>
            </a:r>
            <a:endParaRPr/>
          </a:p>
          <a:p>
            <a:pPr marL="457200" lvl="0" indent="-355600" algn="l" rtl="0">
              <a:spcBef>
                <a:spcPts val="0"/>
              </a:spcBef>
              <a:spcAft>
                <a:spcPts val="0"/>
              </a:spcAft>
              <a:buSzPts val="2000"/>
              <a:buChar char="•"/>
            </a:pPr>
            <a:r>
              <a:rPr lang="en-US"/>
              <a:t>Vsak se lahko ločeno prenaša in shranjuje</a:t>
            </a:r>
            <a:endParaRPr/>
          </a:p>
          <a:p>
            <a:pPr marL="457200" lvl="0" indent="-355600" algn="l" rtl="0">
              <a:spcBef>
                <a:spcPts val="0"/>
              </a:spcBef>
              <a:spcAft>
                <a:spcPts val="0"/>
              </a:spcAft>
              <a:buSzPts val="2000"/>
              <a:buChar char="•"/>
            </a:pPr>
            <a:r>
              <a:rPr lang="en-US"/>
              <a:t>Vsak se lahko ponovno uporabi in združi v različne kombinacije</a:t>
            </a:r>
            <a:endParaRPr/>
          </a:p>
          <a:p>
            <a:pPr marL="457200" lvl="0" indent="-355600" algn="l" rtl="0">
              <a:spcBef>
                <a:spcPts val="0"/>
              </a:spcBef>
              <a:spcAft>
                <a:spcPts val="0"/>
              </a:spcAft>
              <a:buSzPts val="2000"/>
              <a:buChar char="•"/>
            </a:pPr>
            <a:r>
              <a:rPr lang="en-US"/>
              <a:t>Pri Dockerju je vsak sloj svoj datotečni sistem </a:t>
            </a:r>
            <a:endParaRPr/>
          </a:p>
          <a:p>
            <a:pPr marL="457200" lvl="0" indent="0" algn="l" rtl="0">
              <a:spcBef>
                <a:spcPts val="400"/>
              </a:spcBef>
              <a:spcAft>
                <a:spcPts val="0"/>
              </a:spcAft>
              <a:buNone/>
            </a:pPr>
            <a:endParaRPr/>
          </a:p>
          <a:p>
            <a:pPr marL="457200" lvl="0" indent="-355600" algn="l" rtl="0">
              <a:spcBef>
                <a:spcPts val="400"/>
              </a:spcBef>
              <a:spcAft>
                <a:spcPts val="0"/>
              </a:spcAft>
              <a:buSzPts val="2000"/>
              <a:buChar char="•"/>
            </a:pPr>
            <a:r>
              <a:rPr lang="en-US"/>
              <a:t>Primer: Datotečni sistem na vašem računalniku gledamo kot unijo osnovnega sistema (default Windows 10) in vseh vaših datotek, programov, …. Če vsi delamo backup računalnikov bo prvi sistem pri vseh enak in ga lahko shranimo samo enkrat.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7"/>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Gradnja slik iz Docker kontejnerja</a:t>
            </a:r>
            <a:endParaRPr/>
          </a:p>
        </p:txBody>
      </p:sp>
      <p:sp>
        <p:nvSpPr>
          <p:cNvPr id="644" name="Google Shape;644;p4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51</a:t>
            </a:fld>
            <a:endParaRPr/>
          </a:p>
        </p:txBody>
      </p:sp>
      <p:sp>
        <p:nvSpPr>
          <p:cNvPr id="645" name="Google Shape;645;p47"/>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Building Docker images from a container</a:t>
            </a:r>
            <a:endParaRPr/>
          </a:p>
          <a:p>
            <a:pPr marL="342900" lvl="0" indent="-342900" algn="l" rtl="0">
              <a:spcBef>
                <a:spcPts val="400"/>
              </a:spcBef>
              <a:spcAft>
                <a:spcPts val="0"/>
              </a:spcAft>
              <a:buClr>
                <a:srgbClr val="344447"/>
              </a:buClr>
              <a:buSzPts val="2000"/>
              <a:buChar char="•"/>
            </a:pPr>
            <a:r>
              <a:rPr lang="en-US" i="1"/>
              <a:t>union filesystem mount (UFS) </a:t>
            </a:r>
            <a:r>
              <a:rPr lang="en-US"/>
              <a:t>-&gt; omogoči vpenjanje datotečnega sistema kontejnerja</a:t>
            </a:r>
            <a:endParaRPr/>
          </a:p>
          <a:p>
            <a:pPr marL="342900" lvl="0" indent="-342900" algn="l" rtl="0">
              <a:spcBef>
                <a:spcPts val="400"/>
              </a:spcBef>
              <a:spcAft>
                <a:spcPts val="0"/>
              </a:spcAft>
              <a:buClr>
                <a:srgbClr val="344447"/>
              </a:buClr>
              <a:buSzPts val="2000"/>
              <a:buChar char="•"/>
            </a:pPr>
            <a:r>
              <a:rPr lang="en-US"/>
              <a:t>Vsaka sprememba, ki jo naredimo v datotečnem sistemu znotraj kontejnerja, bo postala nov sloj v kontejnerju</a:t>
            </a:r>
            <a:endParaRPr/>
          </a:p>
          <a:p>
            <a:pPr marL="342900" lvl="0" indent="-342900" algn="l" rtl="0">
              <a:spcBef>
                <a:spcPts val="400"/>
              </a:spcBef>
              <a:spcAft>
                <a:spcPts val="0"/>
              </a:spcAft>
              <a:buClr>
                <a:srgbClr val="344447"/>
              </a:buClr>
              <a:buSzPts val="2000"/>
              <a:buChar char="•"/>
            </a:pPr>
            <a:r>
              <a:rPr lang="en-US"/>
              <a:t>Postopek:</a:t>
            </a:r>
            <a:endParaRPr/>
          </a:p>
          <a:p>
            <a:pPr marL="857250" lvl="1" indent="-457200" algn="l" rtl="0">
              <a:spcBef>
                <a:spcPts val="360"/>
              </a:spcBef>
              <a:spcAft>
                <a:spcPts val="0"/>
              </a:spcAft>
              <a:buClr>
                <a:srgbClr val="344447"/>
              </a:buClr>
              <a:buSzPts val="1800"/>
              <a:buFont typeface="Calibri"/>
              <a:buAutoNum type="arabicPeriod"/>
            </a:pPr>
            <a:r>
              <a:rPr lang="en-US"/>
              <a:t>Ustvarimo kontejner iz obstoječe slike</a:t>
            </a:r>
            <a:endParaRPr/>
          </a:p>
          <a:p>
            <a:pPr marL="857250" lvl="1" indent="-457200" algn="l" rtl="0">
              <a:spcBef>
                <a:spcPts val="360"/>
              </a:spcBef>
              <a:spcAft>
                <a:spcPts val="0"/>
              </a:spcAft>
              <a:buClr>
                <a:srgbClr val="344447"/>
              </a:buClr>
              <a:buSzPts val="1800"/>
              <a:buFont typeface="Calibri"/>
              <a:buAutoNum type="arabicPeriod"/>
            </a:pPr>
            <a:r>
              <a:rPr lang="en-US"/>
              <a:t>Spremenimo datotečni sistem kontejnerja</a:t>
            </a:r>
            <a:endParaRPr/>
          </a:p>
          <a:p>
            <a:pPr marL="857250" lvl="1" indent="-457200" algn="l" rtl="0">
              <a:spcBef>
                <a:spcPts val="360"/>
              </a:spcBef>
              <a:spcAft>
                <a:spcPts val="0"/>
              </a:spcAft>
              <a:buClr>
                <a:srgbClr val="344447"/>
              </a:buClr>
              <a:buSzPts val="1800"/>
              <a:buFont typeface="Calibri"/>
              <a:buAutoNum type="arabicPeriod"/>
            </a:pPr>
            <a:r>
              <a:rPr lang="en-US"/>
              <a:t>Shranimo (commit) ustvarjene spremembe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8"/>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Gradnja slik z datoteko Dockerfile</a:t>
            </a:r>
            <a:endParaRPr/>
          </a:p>
        </p:txBody>
      </p:sp>
      <p:sp>
        <p:nvSpPr>
          <p:cNvPr id="652" name="Google Shape;652;p4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52</a:t>
            </a:fld>
            <a:endParaRPr/>
          </a:p>
        </p:txBody>
      </p:sp>
      <p:sp>
        <p:nvSpPr>
          <p:cNvPr id="653" name="Google Shape;653;p48"/>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u="sng">
                <a:solidFill>
                  <a:schemeClr val="hlink"/>
                </a:solidFill>
                <a:hlinkClick r:id="rId3"/>
              </a:rPr>
              <a:t>Dockerfile reference</a:t>
            </a:r>
            <a:endParaRPr/>
          </a:p>
          <a:p>
            <a:pPr marL="342900" lvl="0" indent="-342900" algn="l" rtl="0">
              <a:spcBef>
                <a:spcPts val="400"/>
              </a:spcBef>
              <a:spcAft>
                <a:spcPts val="0"/>
              </a:spcAft>
              <a:buClr>
                <a:srgbClr val="344447"/>
              </a:buClr>
              <a:buSzPts val="2000"/>
              <a:buChar char="•"/>
            </a:pPr>
            <a:r>
              <a:rPr lang="en-US"/>
              <a:t>Tekstovna datoteka, ki vsebuje navodila za ustvarjanje Docker slike</a:t>
            </a:r>
            <a:endParaRPr/>
          </a:p>
          <a:p>
            <a:pPr marL="342900" lvl="0" indent="-342900" algn="l" rtl="0">
              <a:spcBef>
                <a:spcPts val="400"/>
              </a:spcBef>
              <a:spcAft>
                <a:spcPts val="0"/>
              </a:spcAft>
              <a:buClr>
                <a:srgbClr val="344447"/>
              </a:buClr>
              <a:buSzPts val="2000"/>
              <a:buChar char="•"/>
            </a:pPr>
            <a:r>
              <a:rPr lang="en-US"/>
              <a:t>Izvaja se od zgoraj navzdol</a:t>
            </a:r>
            <a:endParaRPr/>
          </a:p>
          <a:p>
            <a:pPr marL="342900" lvl="0" indent="-342900" algn="l" rtl="0">
              <a:spcBef>
                <a:spcPts val="400"/>
              </a:spcBef>
              <a:spcAft>
                <a:spcPts val="0"/>
              </a:spcAft>
              <a:buClr>
                <a:srgbClr val="344447"/>
              </a:buClr>
              <a:buSzPts val="2000"/>
              <a:buChar char="•"/>
            </a:pPr>
            <a:r>
              <a:rPr lang="en-US"/>
              <a:t>Uporablja enostavne enovrstične ukaze</a:t>
            </a:r>
            <a:endParaRPr/>
          </a:p>
          <a:p>
            <a:pPr marL="342900" lvl="0" indent="-342900" algn="l" rtl="0">
              <a:spcBef>
                <a:spcPts val="400"/>
              </a:spcBef>
              <a:spcAft>
                <a:spcPts val="0"/>
              </a:spcAft>
              <a:buClr>
                <a:srgbClr val="344447"/>
              </a:buClr>
              <a:buSzPts val="2000"/>
              <a:buChar char="•"/>
            </a:pPr>
            <a:r>
              <a:rPr lang="en-US"/>
              <a:t>Najpogostejši način kako opišemo gradnjo Docker slike</a:t>
            </a:r>
            <a:endParaRPr/>
          </a:p>
          <a:p>
            <a:pPr marL="342900" lvl="0" indent="-342900" algn="l" rtl="0">
              <a:spcBef>
                <a:spcPts val="400"/>
              </a:spcBef>
              <a:spcAft>
                <a:spcPts val="0"/>
              </a:spcAft>
              <a:buClr>
                <a:srgbClr val="344447"/>
              </a:buClr>
              <a:buSzPts val="2000"/>
              <a:buChar char="•"/>
            </a:pPr>
            <a:r>
              <a:rPr lang="en-US"/>
              <a:t>Enostavno spremljanje sprememb v git-u</a:t>
            </a:r>
            <a:endParaRPr/>
          </a:p>
          <a:p>
            <a:pPr marL="342900" lvl="0" indent="-342900" algn="l" rtl="0">
              <a:spcBef>
                <a:spcPts val="400"/>
              </a:spcBef>
              <a:spcAft>
                <a:spcPts val="0"/>
              </a:spcAft>
              <a:buClr>
                <a:srgbClr val="344447"/>
              </a:buClr>
              <a:buSzPts val="2000"/>
              <a:buChar char="•"/>
            </a:pPr>
            <a:r>
              <a:rPr lang="en-US"/>
              <a:t>Omogoča komentiranje za lažje razumevanje</a:t>
            </a:r>
            <a:endParaRPr/>
          </a:p>
          <a:p>
            <a:pPr marL="342900" lvl="0" indent="-342900" algn="l" rtl="0">
              <a:spcBef>
                <a:spcPts val="400"/>
              </a:spcBef>
              <a:spcAft>
                <a:spcPts val="0"/>
              </a:spcAft>
              <a:buClr>
                <a:srgbClr val="344447"/>
              </a:buClr>
              <a:buSzPts val="2000"/>
              <a:buChar char="•"/>
            </a:pPr>
            <a:r>
              <a:rPr lang="en-US"/>
              <a:t>Datoteka .dockerignore</a:t>
            </a:r>
            <a:endParaRPr/>
          </a:p>
          <a:p>
            <a:pPr marL="342900" lvl="0" indent="-342900" algn="l" rtl="0">
              <a:spcBef>
                <a:spcPts val="400"/>
              </a:spcBef>
              <a:spcAft>
                <a:spcPts val="0"/>
              </a:spcAft>
              <a:buClr>
                <a:srgbClr val="344447"/>
              </a:buClr>
              <a:buSzPts val="2000"/>
              <a:buChar char="•"/>
            </a:pPr>
            <a:r>
              <a:rPr lang="en-US"/>
              <a:t>Datoteka pogosto poimenovana </a:t>
            </a:r>
            <a:r>
              <a:rPr lang="en-US" i="1"/>
              <a:t>Dockerfile</a:t>
            </a:r>
            <a:r>
              <a:rPr lang="en-US"/>
              <a:t>, vendar lahko ima poljubno ime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53</a:t>
            </a:fld>
            <a:endParaRPr/>
          </a:p>
        </p:txBody>
      </p:sp>
      <p:pic>
        <p:nvPicPr>
          <p:cNvPr id="660" name="Google Shape;660;p49"/>
          <p:cNvPicPr preferRelativeResize="0"/>
          <p:nvPr/>
        </p:nvPicPr>
        <p:blipFill rotWithShape="1">
          <a:blip r:embed="rId3">
            <a:alphaModFix/>
          </a:blip>
          <a:srcRect/>
          <a:stretch/>
        </p:blipFill>
        <p:spPr>
          <a:xfrm>
            <a:off x="338580" y="1650747"/>
            <a:ext cx="8466839" cy="241350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94436541d6_0_2"/>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Distribucija Docker slik</a:t>
            </a:r>
            <a:endParaRPr/>
          </a:p>
        </p:txBody>
      </p:sp>
      <p:sp>
        <p:nvSpPr>
          <p:cNvPr id="667" name="Google Shape;667;g94436541d6_0_2"/>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54</a:t>
            </a:fld>
            <a:endParaRPr/>
          </a:p>
        </p:txBody>
      </p:sp>
      <p:pic>
        <p:nvPicPr>
          <p:cNvPr id="668" name="Google Shape;668;g94436541d6_0_2"/>
          <p:cNvPicPr preferRelativeResize="0"/>
          <p:nvPr/>
        </p:nvPicPr>
        <p:blipFill>
          <a:blip r:embed="rId3">
            <a:alphaModFix/>
          </a:blip>
          <a:stretch>
            <a:fillRect/>
          </a:stretch>
        </p:blipFill>
        <p:spPr>
          <a:xfrm>
            <a:off x="659588" y="1242799"/>
            <a:ext cx="7633664" cy="3977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1"/>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Dockerfile</a:t>
            </a:r>
            <a:endParaRPr/>
          </a:p>
        </p:txBody>
      </p:sp>
      <p:sp>
        <p:nvSpPr>
          <p:cNvPr id="674" name="Google Shape;674;p5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55</a:t>
            </a:fld>
            <a:endParaRPr/>
          </a:p>
        </p:txBody>
      </p:sp>
      <p:sp>
        <p:nvSpPr>
          <p:cNvPr id="675" name="Google Shape;675;p51"/>
          <p:cNvSpPr txBox="1">
            <a:spLocks noGrp="1"/>
          </p:cNvSpPr>
          <p:nvPr>
            <p:ph type="body" idx="1"/>
          </p:nvPr>
        </p:nvSpPr>
        <p:spPr>
          <a:xfrm>
            <a:off x="362609" y="1104900"/>
            <a:ext cx="3286445"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FROM</a:t>
            </a:r>
            <a:endParaRPr/>
          </a:p>
          <a:p>
            <a:pPr marL="342900" lvl="0" indent="-342900" algn="l" rtl="0">
              <a:spcBef>
                <a:spcPts val="400"/>
              </a:spcBef>
              <a:spcAft>
                <a:spcPts val="0"/>
              </a:spcAft>
              <a:buClr>
                <a:srgbClr val="344447"/>
              </a:buClr>
              <a:buSzPts val="2000"/>
              <a:buChar char="•"/>
            </a:pPr>
            <a:r>
              <a:rPr lang="en-US"/>
              <a:t>RUN</a:t>
            </a:r>
            <a:endParaRPr/>
          </a:p>
          <a:p>
            <a:pPr marL="342900" lvl="0" indent="-342900" algn="l" rtl="0">
              <a:spcBef>
                <a:spcPts val="400"/>
              </a:spcBef>
              <a:spcAft>
                <a:spcPts val="0"/>
              </a:spcAft>
              <a:buClr>
                <a:srgbClr val="344447"/>
              </a:buClr>
              <a:buSzPts val="2000"/>
              <a:buChar char="•"/>
            </a:pPr>
            <a:r>
              <a:rPr lang="en-US"/>
              <a:t>CMD</a:t>
            </a:r>
            <a:endParaRPr/>
          </a:p>
          <a:p>
            <a:pPr marL="342900" lvl="0" indent="-342900" algn="l" rtl="0">
              <a:spcBef>
                <a:spcPts val="400"/>
              </a:spcBef>
              <a:spcAft>
                <a:spcPts val="0"/>
              </a:spcAft>
              <a:buClr>
                <a:srgbClr val="344447"/>
              </a:buClr>
              <a:buSzPts val="2000"/>
              <a:buChar char="•"/>
            </a:pPr>
            <a:r>
              <a:rPr lang="en-US"/>
              <a:t>LABEL</a:t>
            </a:r>
            <a:endParaRPr/>
          </a:p>
          <a:p>
            <a:pPr marL="342900" lvl="0" indent="-342900" algn="l" rtl="0">
              <a:spcBef>
                <a:spcPts val="400"/>
              </a:spcBef>
              <a:spcAft>
                <a:spcPts val="0"/>
              </a:spcAft>
              <a:buClr>
                <a:srgbClr val="344447"/>
              </a:buClr>
              <a:buSzPts val="2000"/>
              <a:buChar char="•"/>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MAINTAINER (deprecated)</a:t>
            </a:r>
            <a:endParaRPr/>
          </a:p>
          <a:p>
            <a:pPr marL="342900" lvl="0" indent="-342900" algn="l" rtl="0">
              <a:spcBef>
                <a:spcPts val="400"/>
              </a:spcBef>
              <a:spcAft>
                <a:spcPts val="0"/>
              </a:spcAft>
              <a:buClr>
                <a:srgbClr val="344447"/>
              </a:buClr>
              <a:buSzPts val="2000"/>
              <a:buChar char="•"/>
            </a:pPr>
            <a:r>
              <a:rPr lang="en-US"/>
              <a:t>EXPOSE</a:t>
            </a:r>
            <a:endParaRPr/>
          </a:p>
          <a:p>
            <a:pPr marL="342900" lvl="0" indent="-342900" algn="l" rtl="0">
              <a:spcBef>
                <a:spcPts val="400"/>
              </a:spcBef>
              <a:spcAft>
                <a:spcPts val="0"/>
              </a:spcAft>
              <a:buClr>
                <a:srgbClr val="344447"/>
              </a:buClr>
              <a:buSzPts val="2000"/>
              <a:buChar char="•"/>
            </a:pPr>
            <a:r>
              <a:rPr lang="en-US"/>
              <a:t>ENV</a:t>
            </a:r>
            <a:endParaRPr/>
          </a:p>
          <a:p>
            <a:pPr marL="342900" lvl="0" indent="-342900" algn="l" rtl="0">
              <a:spcBef>
                <a:spcPts val="400"/>
              </a:spcBef>
              <a:spcAft>
                <a:spcPts val="0"/>
              </a:spcAft>
              <a:buClr>
                <a:srgbClr val="344447"/>
              </a:buClr>
              <a:buSzPts val="2000"/>
              <a:buChar char="•"/>
            </a:pPr>
            <a:r>
              <a:rPr lang="en-US"/>
              <a:t>ADD</a:t>
            </a:r>
            <a:endParaRPr/>
          </a:p>
          <a:p>
            <a:pPr marL="342900" lvl="0" indent="-342900" algn="l" rtl="0">
              <a:spcBef>
                <a:spcPts val="400"/>
              </a:spcBef>
              <a:spcAft>
                <a:spcPts val="0"/>
              </a:spcAft>
              <a:buClr>
                <a:srgbClr val="344447"/>
              </a:buClr>
              <a:buSzPts val="2000"/>
              <a:buChar char="•"/>
            </a:pPr>
            <a:r>
              <a:rPr lang="en-US"/>
              <a:t>COPY</a:t>
            </a:r>
            <a:endParaRPr/>
          </a:p>
        </p:txBody>
      </p:sp>
      <p:sp>
        <p:nvSpPr>
          <p:cNvPr id="676" name="Google Shape;676;p51"/>
          <p:cNvSpPr txBox="1"/>
          <p:nvPr/>
        </p:nvSpPr>
        <p:spPr>
          <a:xfrm>
            <a:off x="4572000" y="1100050"/>
            <a:ext cx="3286445" cy="3958053"/>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rgbClr val="344447"/>
              </a:buClr>
              <a:buSzPts val="2000"/>
              <a:buFont typeface="Arial"/>
              <a:buChar char="•"/>
            </a:pPr>
            <a:r>
              <a:rPr lang="en-US" sz="2000">
                <a:solidFill>
                  <a:srgbClr val="344447"/>
                </a:solidFill>
                <a:latin typeface="Tahoma"/>
                <a:ea typeface="Tahoma"/>
                <a:cs typeface="Tahoma"/>
                <a:sym typeface="Tahoma"/>
              </a:rPr>
              <a:t>ENTRYPOINT</a:t>
            </a:r>
            <a:endParaRPr sz="2000">
              <a:solidFill>
                <a:srgbClr val="344447"/>
              </a:solidFill>
              <a:latin typeface="Tahoma"/>
              <a:ea typeface="Tahoma"/>
              <a:cs typeface="Tahoma"/>
              <a:sym typeface="Tahoma"/>
            </a:endParaRPr>
          </a:p>
          <a:p>
            <a:pPr marL="342900" marR="0" lvl="0" indent="-342900" algn="l" rtl="0">
              <a:spcBef>
                <a:spcPts val="400"/>
              </a:spcBef>
              <a:spcAft>
                <a:spcPts val="0"/>
              </a:spcAft>
              <a:buClr>
                <a:srgbClr val="344447"/>
              </a:buClr>
              <a:buSzPts val="2000"/>
              <a:buFont typeface="Arial"/>
              <a:buChar char="•"/>
            </a:pPr>
            <a:r>
              <a:rPr lang="en-US" sz="2000">
                <a:solidFill>
                  <a:srgbClr val="344447"/>
                </a:solidFill>
                <a:latin typeface="Tahoma"/>
                <a:ea typeface="Tahoma"/>
                <a:cs typeface="Tahoma"/>
                <a:sym typeface="Tahoma"/>
              </a:rPr>
              <a:t>VOLUME</a:t>
            </a:r>
            <a:endParaRPr sz="2000">
              <a:solidFill>
                <a:srgbClr val="344447"/>
              </a:solidFill>
              <a:latin typeface="Tahoma"/>
              <a:ea typeface="Tahoma"/>
              <a:cs typeface="Tahoma"/>
              <a:sym typeface="Tahoma"/>
            </a:endParaRPr>
          </a:p>
          <a:p>
            <a:pPr marL="342900" marR="0" lvl="0" indent="-342900" algn="l" rtl="0">
              <a:spcBef>
                <a:spcPts val="400"/>
              </a:spcBef>
              <a:spcAft>
                <a:spcPts val="0"/>
              </a:spcAft>
              <a:buClr>
                <a:srgbClr val="344447"/>
              </a:buClr>
              <a:buSzPts val="2000"/>
              <a:buFont typeface="Arial"/>
              <a:buChar char="•"/>
            </a:pPr>
            <a:r>
              <a:rPr lang="en-US" sz="2000">
                <a:solidFill>
                  <a:srgbClr val="344447"/>
                </a:solidFill>
                <a:latin typeface="Tahoma"/>
                <a:ea typeface="Tahoma"/>
                <a:cs typeface="Tahoma"/>
                <a:sym typeface="Tahoma"/>
              </a:rPr>
              <a:t>USER</a:t>
            </a:r>
            <a:endParaRPr sz="2000">
              <a:solidFill>
                <a:srgbClr val="344447"/>
              </a:solidFill>
              <a:latin typeface="Tahoma"/>
              <a:ea typeface="Tahoma"/>
              <a:cs typeface="Tahoma"/>
              <a:sym typeface="Tahoma"/>
            </a:endParaRPr>
          </a:p>
          <a:p>
            <a:pPr marL="342900" marR="0" lvl="0" indent="-342900" algn="l" rtl="0">
              <a:spcBef>
                <a:spcPts val="400"/>
              </a:spcBef>
              <a:spcAft>
                <a:spcPts val="0"/>
              </a:spcAft>
              <a:buClr>
                <a:srgbClr val="344447"/>
              </a:buClr>
              <a:buSzPts val="2000"/>
              <a:buFont typeface="Arial"/>
              <a:buChar char="•"/>
            </a:pPr>
            <a:r>
              <a:rPr lang="en-US" sz="2000">
                <a:solidFill>
                  <a:srgbClr val="344447"/>
                </a:solidFill>
                <a:latin typeface="Tahoma"/>
                <a:ea typeface="Tahoma"/>
                <a:cs typeface="Tahoma"/>
                <a:sym typeface="Tahoma"/>
              </a:rPr>
              <a:t>WORKDIR</a:t>
            </a:r>
            <a:endParaRPr sz="2000">
              <a:solidFill>
                <a:srgbClr val="344447"/>
              </a:solidFill>
              <a:latin typeface="Tahoma"/>
              <a:ea typeface="Tahoma"/>
              <a:cs typeface="Tahoma"/>
              <a:sym typeface="Tahoma"/>
            </a:endParaRPr>
          </a:p>
          <a:p>
            <a:pPr marL="342900" marR="0" lvl="0" indent="-342900" algn="l" rtl="0">
              <a:spcBef>
                <a:spcPts val="400"/>
              </a:spcBef>
              <a:spcAft>
                <a:spcPts val="0"/>
              </a:spcAft>
              <a:buClr>
                <a:srgbClr val="344447"/>
              </a:buClr>
              <a:buSzPts val="2000"/>
              <a:buFont typeface="Arial"/>
              <a:buChar char="•"/>
            </a:pPr>
            <a:r>
              <a:rPr lang="en-US" sz="2000">
                <a:solidFill>
                  <a:srgbClr val="344447"/>
                </a:solidFill>
                <a:latin typeface="Tahoma"/>
                <a:ea typeface="Tahoma"/>
                <a:cs typeface="Tahoma"/>
                <a:sym typeface="Tahoma"/>
              </a:rPr>
              <a:t>ARG</a:t>
            </a:r>
            <a:endParaRPr sz="2000">
              <a:solidFill>
                <a:srgbClr val="344447"/>
              </a:solidFill>
              <a:latin typeface="Tahoma"/>
              <a:ea typeface="Tahoma"/>
              <a:cs typeface="Tahoma"/>
              <a:sym typeface="Tahoma"/>
            </a:endParaRPr>
          </a:p>
          <a:p>
            <a:pPr marL="342900" marR="0" lvl="0" indent="-342900" algn="l" rtl="0">
              <a:spcBef>
                <a:spcPts val="400"/>
              </a:spcBef>
              <a:spcAft>
                <a:spcPts val="0"/>
              </a:spcAft>
              <a:buClr>
                <a:srgbClr val="344447"/>
              </a:buClr>
              <a:buSzPts val="2000"/>
              <a:buFont typeface="Arial"/>
              <a:buChar char="•"/>
            </a:pPr>
            <a:r>
              <a:rPr lang="en-US" sz="2000">
                <a:solidFill>
                  <a:srgbClr val="344447"/>
                </a:solidFill>
                <a:latin typeface="Tahoma"/>
                <a:ea typeface="Tahoma"/>
                <a:cs typeface="Tahoma"/>
                <a:sym typeface="Tahoma"/>
              </a:rPr>
              <a:t>ONBUILD</a:t>
            </a:r>
            <a:endParaRPr sz="2000">
              <a:solidFill>
                <a:srgbClr val="344447"/>
              </a:solidFill>
              <a:latin typeface="Tahoma"/>
              <a:ea typeface="Tahoma"/>
              <a:cs typeface="Tahoma"/>
              <a:sym typeface="Tahoma"/>
            </a:endParaRPr>
          </a:p>
          <a:p>
            <a:pPr marL="342900" marR="0" lvl="0" indent="-342900" algn="l" rtl="0">
              <a:spcBef>
                <a:spcPts val="400"/>
              </a:spcBef>
              <a:spcAft>
                <a:spcPts val="0"/>
              </a:spcAft>
              <a:buClr>
                <a:srgbClr val="344447"/>
              </a:buClr>
              <a:buSzPts val="2000"/>
              <a:buFont typeface="Arial"/>
              <a:buChar char="•"/>
            </a:pPr>
            <a:r>
              <a:rPr lang="en-US" sz="2000">
                <a:solidFill>
                  <a:srgbClr val="344447"/>
                </a:solidFill>
                <a:latin typeface="Tahoma"/>
                <a:ea typeface="Tahoma"/>
                <a:cs typeface="Tahoma"/>
                <a:sym typeface="Tahoma"/>
              </a:rPr>
              <a:t>STOPSIGNAL</a:t>
            </a:r>
            <a:endParaRPr sz="2000">
              <a:solidFill>
                <a:srgbClr val="344447"/>
              </a:solidFill>
              <a:latin typeface="Tahoma"/>
              <a:ea typeface="Tahoma"/>
              <a:cs typeface="Tahoma"/>
              <a:sym typeface="Tahoma"/>
            </a:endParaRPr>
          </a:p>
          <a:p>
            <a:pPr marL="342900" marR="0" lvl="0" indent="-342900" algn="l" rtl="0">
              <a:spcBef>
                <a:spcPts val="400"/>
              </a:spcBef>
              <a:spcAft>
                <a:spcPts val="0"/>
              </a:spcAft>
              <a:buClr>
                <a:srgbClr val="344447"/>
              </a:buClr>
              <a:buSzPts val="2000"/>
              <a:buFont typeface="Arial"/>
              <a:buChar char="•"/>
            </a:pPr>
            <a:r>
              <a:rPr lang="en-US" sz="2000">
                <a:solidFill>
                  <a:srgbClr val="344447"/>
                </a:solidFill>
                <a:latin typeface="Tahoma"/>
                <a:ea typeface="Tahoma"/>
                <a:cs typeface="Tahoma"/>
                <a:sym typeface="Tahoma"/>
              </a:rPr>
              <a:t>HEALTHCHECK</a:t>
            </a:r>
            <a:endParaRPr sz="2000">
              <a:solidFill>
                <a:srgbClr val="344447"/>
              </a:solidFill>
              <a:latin typeface="Tahoma"/>
              <a:ea typeface="Tahoma"/>
              <a:cs typeface="Tahoma"/>
              <a:sym typeface="Tahoma"/>
            </a:endParaRPr>
          </a:p>
          <a:p>
            <a:pPr marL="342900" marR="0" lvl="0" indent="-342900" algn="l" rtl="0">
              <a:spcBef>
                <a:spcPts val="400"/>
              </a:spcBef>
              <a:spcAft>
                <a:spcPts val="0"/>
              </a:spcAft>
              <a:buClr>
                <a:srgbClr val="344447"/>
              </a:buClr>
              <a:buSzPts val="2000"/>
              <a:buFont typeface="Arial"/>
              <a:buChar char="•"/>
            </a:pPr>
            <a:r>
              <a:rPr lang="en-US" sz="2000">
                <a:solidFill>
                  <a:srgbClr val="344447"/>
                </a:solidFill>
                <a:latin typeface="Tahoma"/>
                <a:ea typeface="Tahoma"/>
                <a:cs typeface="Tahoma"/>
                <a:sym typeface="Tahoma"/>
              </a:rPr>
              <a:t>SHELL</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94c9480fe8_0_16"/>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94c9480fe8_0_16"/>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56</a:t>
            </a:fld>
            <a:endParaRPr/>
          </a:p>
        </p:txBody>
      </p:sp>
      <p:sp>
        <p:nvSpPr>
          <p:cNvPr id="684" name="Google Shape;684;g94c9480fe8_0_16"/>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pic>
        <p:nvPicPr>
          <p:cNvPr id="685" name="Google Shape;685;g94c9480fe8_0_16"/>
          <p:cNvPicPr preferRelativeResize="0"/>
          <p:nvPr/>
        </p:nvPicPr>
        <p:blipFill>
          <a:blip r:embed="rId3">
            <a:alphaModFix/>
          </a:blip>
          <a:stretch>
            <a:fillRect/>
          </a:stretch>
        </p:blipFill>
        <p:spPr>
          <a:xfrm>
            <a:off x="1514475" y="171450"/>
            <a:ext cx="6115050" cy="5372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94c9480fe8_0_9"/>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94c9480fe8_0_9"/>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57</a:t>
            </a:fld>
            <a:endParaRPr/>
          </a:p>
        </p:txBody>
      </p:sp>
      <p:sp>
        <p:nvSpPr>
          <p:cNvPr id="693" name="Google Shape;693;g94c9480fe8_0_9"/>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pic>
        <p:nvPicPr>
          <p:cNvPr id="694" name="Google Shape;694;g94c9480fe8_0_9"/>
          <p:cNvPicPr preferRelativeResize="0"/>
          <p:nvPr/>
        </p:nvPicPr>
        <p:blipFill>
          <a:blip r:embed="rId3">
            <a:alphaModFix/>
          </a:blip>
          <a:stretch>
            <a:fillRect/>
          </a:stretch>
        </p:blipFill>
        <p:spPr>
          <a:xfrm>
            <a:off x="1352550" y="1162050"/>
            <a:ext cx="6438900" cy="3390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g94c9480fe8_0_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g94c9480fe8_0_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pic>
        <p:nvPicPr>
          <p:cNvPr id="702" name="Google Shape;702;g94c9480fe8_0_1"/>
          <p:cNvPicPr preferRelativeResize="0"/>
          <p:nvPr/>
        </p:nvPicPr>
        <p:blipFill>
          <a:blip r:embed="rId3">
            <a:alphaModFix/>
          </a:blip>
          <a:stretch>
            <a:fillRect/>
          </a:stretch>
        </p:blipFill>
        <p:spPr>
          <a:xfrm>
            <a:off x="409575" y="1185850"/>
            <a:ext cx="8324850" cy="2733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g94c9480fe8_0_28"/>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g94c9480fe8_0_28"/>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59</a:t>
            </a:fld>
            <a:endParaRPr/>
          </a:p>
        </p:txBody>
      </p:sp>
      <p:sp>
        <p:nvSpPr>
          <p:cNvPr id="710" name="Google Shape;710;g94c9480fe8_0_28"/>
          <p:cNvSpPr txBox="1">
            <a:spLocks noGrp="1"/>
          </p:cNvSpPr>
          <p:nvPr>
            <p:ph type="body" idx="1"/>
          </p:nvPr>
        </p:nvSpPr>
        <p:spPr>
          <a:xfrm>
            <a:off x="362600" y="4054975"/>
            <a:ext cx="8118600" cy="1008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Kaj bi se zgodilo, če bi nameščali razne mikrostoritve, ki bi bile napisane v Javi, JavaScript, Python, …? Skoraj vse sloje bi si delile in namestitev bi bila zelo hitra.</a:t>
            </a:r>
            <a:endParaRPr/>
          </a:p>
        </p:txBody>
      </p:sp>
      <p:pic>
        <p:nvPicPr>
          <p:cNvPr id="711" name="Google Shape;711;g94c9480fe8_0_28"/>
          <p:cNvPicPr preferRelativeResize="0"/>
          <p:nvPr/>
        </p:nvPicPr>
        <p:blipFill>
          <a:blip r:embed="rId3">
            <a:alphaModFix/>
          </a:blip>
          <a:stretch>
            <a:fillRect/>
          </a:stretch>
        </p:blipFill>
        <p:spPr>
          <a:xfrm>
            <a:off x="409575" y="1185850"/>
            <a:ext cx="8324850" cy="2733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chemeClr val="dk1"/>
              </a:buClr>
              <a:buSzPts val="2800"/>
              <a:buFont typeface="Tahoma"/>
              <a:buNone/>
            </a:pPr>
            <a:r>
              <a:rPr lang="en-US">
                <a:solidFill>
                  <a:schemeClr val="dk1"/>
                </a:solidFill>
              </a:rPr>
              <a:t>Najdete nas tudi na:  </a:t>
            </a:r>
            <a:endParaRPr/>
          </a:p>
        </p:txBody>
      </p:sp>
      <p:sp>
        <p:nvSpPr>
          <p:cNvPr id="278" name="Google Shape;278;p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a:t>
            </a:fld>
            <a:endParaRPr/>
          </a:p>
        </p:txBody>
      </p:sp>
      <p:sp>
        <p:nvSpPr>
          <p:cNvPr id="279" name="Google Shape;279;p5"/>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b="1"/>
          </a:p>
          <a:p>
            <a:pPr marL="342900" lvl="0" indent="-215900" algn="l" rtl="0">
              <a:spcBef>
                <a:spcPts val="400"/>
              </a:spcBef>
              <a:spcAft>
                <a:spcPts val="0"/>
              </a:spcAft>
              <a:buClr>
                <a:srgbClr val="344447"/>
              </a:buClr>
              <a:buSzPts val="2000"/>
              <a:buNone/>
            </a:pPr>
            <a:endParaRPr b="1"/>
          </a:p>
        </p:txBody>
      </p:sp>
      <p:pic>
        <p:nvPicPr>
          <p:cNvPr id="280" name="Google Shape;280;p5"/>
          <p:cNvPicPr preferRelativeResize="0"/>
          <p:nvPr/>
        </p:nvPicPr>
        <p:blipFill rotWithShape="1">
          <a:blip r:embed="rId3">
            <a:alphaModFix/>
          </a:blip>
          <a:srcRect/>
          <a:stretch/>
        </p:blipFill>
        <p:spPr>
          <a:xfrm>
            <a:off x="443980" y="1061786"/>
            <a:ext cx="8057631" cy="3682093"/>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0"/>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Command: docker image build</a:t>
            </a:r>
            <a:endParaRPr/>
          </a:p>
        </p:txBody>
      </p:sp>
      <p:sp>
        <p:nvSpPr>
          <p:cNvPr id="718" name="Google Shape;718;p5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60</a:t>
            </a:fld>
            <a:endParaRPr/>
          </a:p>
        </p:txBody>
      </p:sp>
      <p:sp>
        <p:nvSpPr>
          <p:cNvPr id="719" name="Google Shape;719;p50"/>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Usage: </a:t>
            </a:r>
            <a:r>
              <a:rPr lang="en-US" b="1"/>
              <a:t>docker image build [OPTIONS] PATH | URL | -</a:t>
            </a:r>
            <a:endParaRPr b="1"/>
          </a:p>
          <a:p>
            <a:pPr marL="342900" lvl="0" indent="-342900" algn="l" rtl="0">
              <a:spcBef>
                <a:spcPts val="400"/>
              </a:spcBef>
              <a:spcAft>
                <a:spcPts val="0"/>
              </a:spcAft>
              <a:buClr>
                <a:srgbClr val="344447"/>
              </a:buClr>
              <a:buSzPts val="2000"/>
              <a:buChar char="•"/>
            </a:pPr>
            <a:r>
              <a:rPr lang="en-US"/>
              <a:t>Description: Build an image from a Dockerfile</a:t>
            </a:r>
            <a:endParaRPr/>
          </a:p>
          <a:p>
            <a:pPr marL="0" lvl="0" indent="0" algn="l" rtl="0">
              <a:spcBef>
                <a:spcPts val="400"/>
              </a:spcBef>
              <a:spcAft>
                <a:spcPts val="0"/>
              </a:spcAft>
              <a:buClr>
                <a:srgbClr val="344447"/>
              </a:buClr>
              <a:buSzPts val="2000"/>
              <a:buNone/>
            </a:pPr>
            <a:endParaRPr/>
          </a:p>
        </p:txBody>
      </p:sp>
      <p:graphicFrame>
        <p:nvGraphicFramePr>
          <p:cNvPr id="720" name="Google Shape;720;p50"/>
          <p:cNvGraphicFramePr/>
          <p:nvPr/>
        </p:nvGraphicFramePr>
        <p:xfrm>
          <a:off x="581869" y="2083268"/>
          <a:ext cx="8009325" cy="918210"/>
        </p:xfrm>
        <a:graphic>
          <a:graphicData uri="http://schemas.openxmlformats.org/drawingml/2006/table">
            <a:tbl>
              <a:tblPr>
                <a:noFill/>
                <a:tableStyleId>{DFB83FD8-CF42-46DD-B6CC-8ED287506772}</a:tableStyleId>
              </a:tblPr>
              <a:tblGrid>
                <a:gridCol w="2669775">
                  <a:extLst>
                    <a:ext uri="{9D8B030D-6E8A-4147-A177-3AD203B41FA5}">
                      <a16:colId xmlns:a16="http://schemas.microsoft.com/office/drawing/2014/main" val="20000"/>
                    </a:ext>
                  </a:extLst>
                </a:gridCol>
                <a:gridCol w="2669775">
                  <a:extLst>
                    <a:ext uri="{9D8B030D-6E8A-4147-A177-3AD203B41FA5}">
                      <a16:colId xmlns:a16="http://schemas.microsoft.com/office/drawing/2014/main" val="20001"/>
                    </a:ext>
                  </a:extLst>
                </a:gridCol>
                <a:gridCol w="2669775">
                  <a:extLst>
                    <a:ext uri="{9D8B030D-6E8A-4147-A177-3AD203B41FA5}">
                      <a16:colId xmlns:a16="http://schemas.microsoft.com/office/drawing/2014/main" val="20002"/>
                    </a:ext>
                  </a:extLst>
                </a:gridCol>
              </a:tblGrid>
              <a:tr h="774225">
                <a:tc>
                  <a:txBody>
                    <a:bodyPr/>
                    <a:lstStyle/>
                    <a:p>
                      <a:pPr marL="0" marR="0" lvl="0" indent="0" algn="l" rtl="0">
                        <a:spcBef>
                          <a:spcPts val="0"/>
                        </a:spcBef>
                        <a:spcAft>
                          <a:spcPts val="0"/>
                        </a:spcAft>
                        <a:buNone/>
                      </a:pPr>
                      <a:r>
                        <a:rPr lang="en-US" sz="1800"/>
                        <a:t>--file , -f</a:t>
                      </a:r>
                      <a:endParaRPr/>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F7F7"/>
                    </a:solidFill>
                  </a:tcPr>
                </a:tc>
                <a:tc>
                  <a:txBody>
                    <a:bodyPr/>
                    <a:lstStyle/>
                    <a:p>
                      <a:pPr marL="0" marR="0" lvl="0" indent="0" algn="l" rtl="0">
                        <a:spcBef>
                          <a:spcPts val="0"/>
                        </a:spcBef>
                        <a:spcAft>
                          <a:spcPts val="0"/>
                        </a:spcAft>
                        <a:buNone/>
                      </a:pPr>
                      <a:endParaRPr sz="1800"/>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F7F7"/>
                    </a:solidFill>
                  </a:tcPr>
                </a:tc>
                <a:tc>
                  <a:txBody>
                    <a:bodyPr/>
                    <a:lstStyle/>
                    <a:p>
                      <a:pPr marL="0" marR="0" lvl="0" indent="0" algn="l" rtl="0">
                        <a:spcBef>
                          <a:spcPts val="0"/>
                        </a:spcBef>
                        <a:spcAft>
                          <a:spcPts val="0"/>
                        </a:spcAft>
                        <a:buNone/>
                      </a:pPr>
                      <a:r>
                        <a:rPr lang="en-US" sz="1800"/>
                        <a:t>Name of the Dockerfile (Default is ‘PATH/Dockerfile’)</a:t>
                      </a:r>
                      <a:endParaRPr/>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F7F7"/>
                    </a:solidFill>
                  </a:tcPr>
                </a:tc>
                <a:extLst>
                  <a:ext uri="{0D108BD9-81ED-4DB2-BD59-A6C34878D82A}">
                    <a16:rowId xmlns:a16="http://schemas.microsoft.com/office/drawing/2014/main" val="10000"/>
                  </a:ext>
                </a:extLst>
              </a:tr>
            </a:tbl>
          </a:graphicData>
        </a:graphic>
      </p:graphicFrame>
      <p:graphicFrame>
        <p:nvGraphicFramePr>
          <p:cNvPr id="721" name="Google Shape;721;p50"/>
          <p:cNvGraphicFramePr/>
          <p:nvPr/>
        </p:nvGraphicFramePr>
        <p:xfrm>
          <a:off x="662786" y="4610100"/>
          <a:ext cx="7818450" cy="643900"/>
        </p:xfrm>
        <a:graphic>
          <a:graphicData uri="http://schemas.openxmlformats.org/drawingml/2006/table">
            <a:tbl>
              <a:tblPr>
                <a:noFill/>
                <a:tableStyleId>{DFB83FD8-CF42-46DD-B6CC-8ED287506772}</a:tableStyleId>
              </a:tblPr>
              <a:tblGrid>
                <a:gridCol w="2606150">
                  <a:extLst>
                    <a:ext uri="{9D8B030D-6E8A-4147-A177-3AD203B41FA5}">
                      <a16:colId xmlns:a16="http://schemas.microsoft.com/office/drawing/2014/main" val="20000"/>
                    </a:ext>
                  </a:extLst>
                </a:gridCol>
                <a:gridCol w="2606150">
                  <a:extLst>
                    <a:ext uri="{9D8B030D-6E8A-4147-A177-3AD203B41FA5}">
                      <a16:colId xmlns:a16="http://schemas.microsoft.com/office/drawing/2014/main" val="20001"/>
                    </a:ext>
                  </a:extLst>
                </a:gridCol>
                <a:gridCol w="2606150">
                  <a:extLst>
                    <a:ext uri="{9D8B030D-6E8A-4147-A177-3AD203B41FA5}">
                      <a16:colId xmlns:a16="http://schemas.microsoft.com/office/drawing/2014/main" val="20002"/>
                    </a:ext>
                  </a:extLst>
                </a:gridCol>
              </a:tblGrid>
              <a:tr h="643900">
                <a:tc>
                  <a:txBody>
                    <a:bodyPr/>
                    <a:lstStyle/>
                    <a:p>
                      <a:pPr marL="0" marR="0" lvl="0" indent="0" algn="l" rtl="0">
                        <a:spcBef>
                          <a:spcPts val="0"/>
                        </a:spcBef>
                        <a:spcAft>
                          <a:spcPts val="0"/>
                        </a:spcAft>
                        <a:buNone/>
                      </a:pPr>
                      <a:r>
                        <a:rPr lang="en-US" sz="1800"/>
                        <a:t>--no-cache</a:t>
                      </a:r>
                      <a:endParaRPr/>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F7F7"/>
                    </a:solidFill>
                  </a:tcPr>
                </a:tc>
                <a:tc>
                  <a:txBody>
                    <a:bodyPr/>
                    <a:lstStyle/>
                    <a:p>
                      <a:pPr marL="0" marR="0" lvl="0" indent="0" algn="l" rtl="0">
                        <a:spcBef>
                          <a:spcPts val="0"/>
                        </a:spcBef>
                        <a:spcAft>
                          <a:spcPts val="0"/>
                        </a:spcAft>
                        <a:buNone/>
                      </a:pPr>
                      <a:endParaRPr sz="1800"/>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F7F7"/>
                    </a:solidFill>
                  </a:tcPr>
                </a:tc>
                <a:tc>
                  <a:txBody>
                    <a:bodyPr/>
                    <a:lstStyle/>
                    <a:p>
                      <a:pPr marL="0" marR="0" lvl="0" indent="0" algn="l" rtl="0">
                        <a:spcBef>
                          <a:spcPts val="0"/>
                        </a:spcBef>
                        <a:spcAft>
                          <a:spcPts val="0"/>
                        </a:spcAft>
                        <a:buNone/>
                      </a:pPr>
                      <a:r>
                        <a:rPr lang="en-US" sz="1800"/>
                        <a:t>Do not use cache when building the image</a:t>
                      </a:r>
                      <a:endParaRPr/>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F7F7"/>
                    </a:solidFill>
                  </a:tcPr>
                </a:tc>
                <a:extLst>
                  <a:ext uri="{0D108BD9-81ED-4DB2-BD59-A6C34878D82A}">
                    <a16:rowId xmlns:a16="http://schemas.microsoft.com/office/drawing/2014/main" val="10000"/>
                  </a:ext>
                </a:extLst>
              </a:tr>
            </a:tbl>
          </a:graphicData>
        </a:graphic>
      </p:graphicFrame>
      <p:graphicFrame>
        <p:nvGraphicFramePr>
          <p:cNvPr id="722" name="Google Shape;722;p50"/>
          <p:cNvGraphicFramePr/>
          <p:nvPr/>
        </p:nvGraphicFramePr>
        <p:xfrm>
          <a:off x="662788" y="3704829"/>
          <a:ext cx="7818450" cy="918210"/>
        </p:xfrm>
        <a:graphic>
          <a:graphicData uri="http://schemas.openxmlformats.org/drawingml/2006/table">
            <a:tbl>
              <a:tblPr>
                <a:noFill/>
                <a:tableStyleId>{DFB83FD8-CF42-46DD-B6CC-8ED287506772}</a:tableStyleId>
              </a:tblPr>
              <a:tblGrid>
                <a:gridCol w="2606150">
                  <a:extLst>
                    <a:ext uri="{9D8B030D-6E8A-4147-A177-3AD203B41FA5}">
                      <a16:colId xmlns:a16="http://schemas.microsoft.com/office/drawing/2014/main" val="20000"/>
                    </a:ext>
                  </a:extLst>
                </a:gridCol>
                <a:gridCol w="2606150">
                  <a:extLst>
                    <a:ext uri="{9D8B030D-6E8A-4147-A177-3AD203B41FA5}">
                      <a16:colId xmlns:a16="http://schemas.microsoft.com/office/drawing/2014/main" val="20001"/>
                    </a:ext>
                  </a:extLst>
                </a:gridCol>
                <a:gridCol w="2606150">
                  <a:extLst>
                    <a:ext uri="{9D8B030D-6E8A-4147-A177-3AD203B41FA5}">
                      <a16:colId xmlns:a16="http://schemas.microsoft.com/office/drawing/2014/main" val="20002"/>
                    </a:ext>
                  </a:extLst>
                </a:gridCol>
              </a:tblGrid>
              <a:tr h="643900">
                <a:tc>
                  <a:txBody>
                    <a:bodyPr/>
                    <a:lstStyle/>
                    <a:p>
                      <a:pPr marL="0" marR="0" lvl="0" indent="0" algn="l" rtl="0">
                        <a:spcBef>
                          <a:spcPts val="0"/>
                        </a:spcBef>
                        <a:spcAft>
                          <a:spcPts val="0"/>
                        </a:spcAft>
                        <a:buNone/>
                      </a:pPr>
                      <a:r>
                        <a:rPr lang="en-US" sz="1800"/>
                        <a:t>--rm</a:t>
                      </a:r>
                      <a:endParaRPr/>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F7F7"/>
                    </a:solidFill>
                  </a:tcPr>
                </a:tc>
                <a:tc>
                  <a:txBody>
                    <a:bodyPr/>
                    <a:lstStyle/>
                    <a:p>
                      <a:pPr marL="0" marR="0" lvl="0" indent="0" algn="l" rtl="0">
                        <a:spcBef>
                          <a:spcPts val="0"/>
                        </a:spcBef>
                        <a:spcAft>
                          <a:spcPts val="0"/>
                        </a:spcAft>
                        <a:buNone/>
                      </a:pPr>
                      <a:r>
                        <a:rPr lang="en-US" sz="1800"/>
                        <a:t>true</a:t>
                      </a:r>
                      <a:endParaRPr/>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F7F7"/>
                    </a:solidFill>
                  </a:tcPr>
                </a:tc>
                <a:tc>
                  <a:txBody>
                    <a:bodyPr/>
                    <a:lstStyle/>
                    <a:p>
                      <a:pPr marL="0" marR="0" lvl="0" indent="0" algn="l" rtl="0">
                        <a:spcBef>
                          <a:spcPts val="0"/>
                        </a:spcBef>
                        <a:spcAft>
                          <a:spcPts val="0"/>
                        </a:spcAft>
                        <a:buNone/>
                      </a:pPr>
                      <a:r>
                        <a:rPr lang="en-US" sz="1800"/>
                        <a:t>Remove intermediate containers after a successful build</a:t>
                      </a:r>
                      <a:endParaRPr/>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F7F7"/>
                    </a:solidFill>
                  </a:tcPr>
                </a:tc>
                <a:extLst>
                  <a:ext uri="{0D108BD9-81ED-4DB2-BD59-A6C34878D82A}">
                    <a16:rowId xmlns:a16="http://schemas.microsoft.com/office/drawing/2014/main" val="10000"/>
                  </a:ext>
                </a:extLst>
              </a:tr>
            </a:tbl>
          </a:graphicData>
        </a:graphic>
      </p:graphicFrame>
      <p:graphicFrame>
        <p:nvGraphicFramePr>
          <p:cNvPr id="723" name="Google Shape;723;p50"/>
          <p:cNvGraphicFramePr/>
          <p:nvPr/>
        </p:nvGraphicFramePr>
        <p:xfrm>
          <a:off x="581869" y="3053679"/>
          <a:ext cx="8009325" cy="918210"/>
        </p:xfrm>
        <a:graphic>
          <a:graphicData uri="http://schemas.openxmlformats.org/drawingml/2006/table">
            <a:tbl>
              <a:tblPr>
                <a:noFill/>
                <a:tableStyleId>{DFB83FD8-CF42-46DD-B6CC-8ED287506772}</a:tableStyleId>
              </a:tblPr>
              <a:tblGrid>
                <a:gridCol w="2669775">
                  <a:extLst>
                    <a:ext uri="{9D8B030D-6E8A-4147-A177-3AD203B41FA5}">
                      <a16:colId xmlns:a16="http://schemas.microsoft.com/office/drawing/2014/main" val="20000"/>
                    </a:ext>
                  </a:extLst>
                </a:gridCol>
                <a:gridCol w="2669775">
                  <a:extLst>
                    <a:ext uri="{9D8B030D-6E8A-4147-A177-3AD203B41FA5}">
                      <a16:colId xmlns:a16="http://schemas.microsoft.com/office/drawing/2014/main" val="20001"/>
                    </a:ext>
                  </a:extLst>
                </a:gridCol>
                <a:gridCol w="2669775">
                  <a:extLst>
                    <a:ext uri="{9D8B030D-6E8A-4147-A177-3AD203B41FA5}">
                      <a16:colId xmlns:a16="http://schemas.microsoft.com/office/drawing/2014/main" val="20002"/>
                    </a:ext>
                  </a:extLst>
                </a:gridCol>
              </a:tblGrid>
              <a:tr h="630350">
                <a:tc>
                  <a:txBody>
                    <a:bodyPr/>
                    <a:lstStyle/>
                    <a:p>
                      <a:pPr marL="0" marR="0" lvl="0" indent="0" algn="l" rtl="0">
                        <a:spcBef>
                          <a:spcPts val="0"/>
                        </a:spcBef>
                        <a:spcAft>
                          <a:spcPts val="0"/>
                        </a:spcAft>
                        <a:buNone/>
                      </a:pPr>
                      <a:r>
                        <a:rPr lang="en-US" sz="1800"/>
                        <a:t>--tag , -t</a:t>
                      </a:r>
                      <a:endParaRPr/>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endParaRPr sz="1800"/>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a:t>Name and optionally a tag in the ‘name:tag’ format</a:t>
                      </a:r>
                      <a:endParaRPr/>
                    </a:p>
                  </a:txBody>
                  <a:tcPr marL="47625" marR="47625" marT="47625" marB="47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2"/>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Dockerfile – dobre prakse</a:t>
            </a:r>
            <a:endParaRPr/>
          </a:p>
        </p:txBody>
      </p:sp>
      <p:sp>
        <p:nvSpPr>
          <p:cNvPr id="730" name="Google Shape;730;p5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61</a:t>
            </a:fld>
            <a:endParaRPr/>
          </a:p>
        </p:txBody>
      </p:sp>
      <p:sp>
        <p:nvSpPr>
          <p:cNvPr id="731" name="Google Shape;731;p52"/>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344447"/>
              </a:buClr>
              <a:buSzPts val="1850"/>
              <a:buChar char="•"/>
            </a:pPr>
            <a:r>
              <a:rPr lang="en-US" sz="1850"/>
              <a:t>Create ephemeral containers</a:t>
            </a:r>
            <a:endParaRPr sz="1850"/>
          </a:p>
          <a:p>
            <a:pPr marL="342900" lvl="0" indent="-342900" algn="l" rtl="0">
              <a:lnSpc>
                <a:spcPct val="90000"/>
              </a:lnSpc>
              <a:spcBef>
                <a:spcPts val="370"/>
              </a:spcBef>
              <a:spcAft>
                <a:spcPts val="0"/>
              </a:spcAft>
              <a:buClr>
                <a:srgbClr val="344447"/>
              </a:buClr>
              <a:buSzPts val="1850"/>
              <a:buChar char="•"/>
            </a:pPr>
            <a:r>
              <a:rPr lang="en-US" sz="1850"/>
              <a:t>Understand build context</a:t>
            </a:r>
            <a:endParaRPr sz="1850"/>
          </a:p>
          <a:p>
            <a:pPr marL="342900" lvl="0" indent="-342900" algn="l" rtl="0">
              <a:lnSpc>
                <a:spcPct val="90000"/>
              </a:lnSpc>
              <a:spcBef>
                <a:spcPts val="370"/>
              </a:spcBef>
              <a:spcAft>
                <a:spcPts val="0"/>
              </a:spcAft>
              <a:buClr>
                <a:srgbClr val="344447"/>
              </a:buClr>
              <a:buSzPts val="1850"/>
              <a:buChar char="•"/>
            </a:pPr>
            <a:r>
              <a:rPr lang="en-US" sz="1850"/>
              <a:t>Exclude with .dockerignore</a:t>
            </a:r>
            <a:endParaRPr sz="1850"/>
          </a:p>
          <a:p>
            <a:pPr marL="342900" lvl="0" indent="-342900" algn="l" rtl="0">
              <a:lnSpc>
                <a:spcPct val="90000"/>
              </a:lnSpc>
              <a:spcBef>
                <a:spcPts val="370"/>
              </a:spcBef>
              <a:spcAft>
                <a:spcPts val="0"/>
              </a:spcAft>
              <a:buClr>
                <a:srgbClr val="344447"/>
              </a:buClr>
              <a:buSzPts val="1850"/>
              <a:buChar char="•"/>
            </a:pPr>
            <a:r>
              <a:rPr lang="en-US" sz="1850" u="sng">
                <a:solidFill>
                  <a:schemeClr val="hlink"/>
                </a:solidFill>
                <a:hlinkClick r:id="rId3"/>
              </a:rPr>
              <a:t>Use multi-stage builds</a:t>
            </a:r>
            <a:endParaRPr sz="1850"/>
          </a:p>
          <a:p>
            <a:pPr marL="342900" lvl="0" indent="-342900" algn="l" rtl="0">
              <a:lnSpc>
                <a:spcPct val="90000"/>
              </a:lnSpc>
              <a:spcBef>
                <a:spcPts val="370"/>
              </a:spcBef>
              <a:spcAft>
                <a:spcPts val="0"/>
              </a:spcAft>
              <a:buClr>
                <a:srgbClr val="344447"/>
              </a:buClr>
              <a:buSzPts val="1850"/>
              <a:buChar char="•"/>
            </a:pPr>
            <a:r>
              <a:rPr lang="en-US" sz="1850"/>
              <a:t>Don’t install unnecessary packages</a:t>
            </a:r>
            <a:endParaRPr sz="1850"/>
          </a:p>
          <a:p>
            <a:pPr marL="342900" lvl="0" indent="-342900" algn="l" rtl="0">
              <a:lnSpc>
                <a:spcPct val="90000"/>
              </a:lnSpc>
              <a:spcBef>
                <a:spcPts val="370"/>
              </a:spcBef>
              <a:spcAft>
                <a:spcPts val="0"/>
              </a:spcAft>
              <a:buClr>
                <a:srgbClr val="344447"/>
              </a:buClr>
              <a:buSzPts val="1850"/>
              <a:buChar char="•"/>
            </a:pPr>
            <a:r>
              <a:rPr lang="en-US" sz="1850"/>
              <a:t>Decouple applications (Package a single app per container)</a:t>
            </a:r>
            <a:endParaRPr/>
          </a:p>
          <a:p>
            <a:pPr marL="342900" lvl="0" indent="-342900" algn="l" rtl="0">
              <a:lnSpc>
                <a:spcPct val="90000"/>
              </a:lnSpc>
              <a:spcBef>
                <a:spcPts val="370"/>
              </a:spcBef>
              <a:spcAft>
                <a:spcPts val="0"/>
              </a:spcAft>
              <a:buClr>
                <a:srgbClr val="344447"/>
              </a:buClr>
              <a:buSzPts val="1850"/>
              <a:buChar char="•"/>
            </a:pPr>
            <a:r>
              <a:rPr lang="en-US" sz="1850"/>
              <a:t>Minimize the number of layers</a:t>
            </a:r>
            <a:endParaRPr sz="1850"/>
          </a:p>
          <a:p>
            <a:pPr marL="342900" lvl="0" indent="-342900" algn="l" rtl="0">
              <a:lnSpc>
                <a:spcPct val="90000"/>
              </a:lnSpc>
              <a:spcBef>
                <a:spcPts val="370"/>
              </a:spcBef>
              <a:spcAft>
                <a:spcPts val="0"/>
              </a:spcAft>
              <a:buClr>
                <a:srgbClr val="344447"/>
              </a:buClr>
              <a:buSzPts val="1850"/>
              <a:buChar char="•"/>
            </a:pPr>
            <a:r>
              <a:rPr lang="en-US" sz="1850"/>
              <a:t>Sort multi-line arguments</a:t>
            </a:r>
            <a:endParaRPr sz="1850"/>
          </a:p>
          <a:p>
            <a:pPr marL="342900" lvl="0" indent="-342900" algn="l" rtl="0">
              <a:lnSpc>
                <a:spcPct val="90000"/>
              </a:lnSpc>
              <a:spcBef>
                <a:spcPts val="370"/>
              </a:spcBef>
              <a:spcAft>
                <a:spcPts val="0"/>
              </a:spcAft>
              <a:buClr>
                <a:srgbClr val="344447"/>
              </a:buClr>
              <a:buSzPts val="1850"/>
              <a:buChar char="•"/>
            </a:pPr>
            <a:r>
              <a:rPr lang="en-US" sz="1850"/>
              <a:t>Leverage build cache</a:t>
            </a:r>
            <a:endParaRPr sz="1850"/>
          </a:p>
          <a:p>
            <a:pPr marL="742950" lvl="1" indent="-285750" algn="l" rtl="0">
              <a:lnSpc>
                <a:spcPct val="90000"/>
              </a:lnSpc>
              <a:spcBef>
                <a:spcPts val="333"/>
              </a:spcBef>
              <a:spcAft>
                <a:spcPts val="0"/>
              </a:spcAft>
              <a:buClr>
                <a:srgbClr val="344447"/>
              </a:buClr>
              <a:buSzPts val="1665"/>
              <a:buChar char="–"/>
            </a:pPr>
            <a:r>
              <a:rPr lang="en-US" sz="1665"/>
              <a:t>Insecure: However, it also means you won’t get security updates for system packages. So you also need to regularly rebuild the image from scratch.</a:t>
            </a:r>
            <a:endParaRPr sz="1665"/>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62</a:t>
            </a:fld>
            <a:endParaRPr/>
          </a:p>
        </p:txBody>
      </p:sp>
      <p:sp>
        <p:nvSpPr>
          <p:cNvPr id="737" name="Google Shape;737;p53"/>
          <p:cNvSpPr txBox="1">
            <a:spLocks noGrp="1"/>
          </p:cNvSpPr>
          <p:nvPr>
            <p:ph type="body" idx="1"/>
          </p:nvPr>
        </p:nvSpPr>
        <p:spPr>
          <a:xfrm>
            <a:off x="362609" y="480812"/>
            <a:ext cx="8118603" cy="458214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FROM: should have a tag and it shouldn't be latest</a:t>
            </a:r>
            <a:endParaRPr/>
          </a:p>
          <a:p>
            <a:pPr marL="342900" lvl="0" indent="-342900" algn="l" rtl="0">
              <a:spcBef>
                <a:spcPts val="400"/>
              </a:spcBef>
              <a:spcAft>
                <a:spcPts val="0"/>
              </a:spcAft>
              <a:buClr>
                <a:srgbClr val="344447"/>
              </a:buClr>
              <a:buSzPts val="2000"/>
              <a:buChar char="•"/>
            </a:pPr>
            <a:r>
              <a:rPr lang="en-US"/>
              <a:t>RUN: apt / yum: installed packages should have a version</a:t>
            </a:r>
            <a:endParaRPr/>
          </a:p>
          <a:p>
            <a:pPr marL="342900" lvl="0" indent="-342900" algn="l" rtl="0">
              <a:spcBef>
                <a:spcPts val="400"/>
              </a:spcBef>
              <a:spcAft>
                <a:spcPts val="0"/>
              </a:spcAft>
              <a:buClr>
                <a:srgbClr val="344447"/>
              </a:buClr>
              <a:buSzPts val="2000"/>
              <a:buChar char="•"/>
            </a:pPr>
            <a:r>
              <a:rPr lang="en-US"/>
              <a:t>FROM: every image should be pulled from the organization's private registry</a:t>
            </a:r>
            <a:endParaRPr/>
          </a:p>
          <a:p>
            <a:pPr marL="342900" lvl="0" indent="-342900" algn="l" rtl="0">
              <a:spcBef>
                <a:spcPts val="400"/>
              </a:spcBef>
              <a:spcAft>
                <a:spcPts val="0"/>
              </a:spcAft>
              <a:buClr>
                <a:srgbClr val="344447"/>
              </a:buClr>
              <a:buSzPts val="2000"/>
              <a:buChar char="•"/>
            </a:pPr>
            <a:r>
              <a:rPr lang="en-US"/>
              <a:t>USER property should be specified, and it should not be root</a:t>
            </a:r>
            <a:endParaRPr/>
          </a:p>
          <a:p>
            <a:pPr marL="742950" lvl="1" indent="-285750" algn="l" rtl="0">
              <a:spcBef>
                <a:spcPts val="360"/>
              </a:spcBef>
              <a:spcAft>
                <a:spcPts val="0"/>
              </a:spcAft>
              <a:buClr>
                <a:srgbClr val="344447"/>
              </a:buClr>
              <a:buSzPts val="1800"/>
              <a:buChar char="–"/>
            </a:pPr>
            <a:r>
              <a:rPr lang="en-US"/>
              <a:t>So don’t bind to ports &lt;1024, and do run as a non-privileged user.</a:t>
            </a:r>
            <a:endParaRPr/>
          </a:p>
          <a:p>
            <a:pPr marL="342900" lvl="0" indent="-342900" algn="l" rtl="0">
              <a:spcBef>
                <a:spcPts val="400"/>
              </a:spcBef>
              <a:spcAft>
                <a:spcPts val="0"/>
              </a:spcAft>
              <a:buClr>
                <a:srgbClr val="344447"/>
              </a:buClr>
              <a:buSzPts val="2000"/>
              <a:buChar char="•"/>
            </a:pPr>
            <a:r>
              <a:rPr lang="en-US"/>
              <a:t>LABEL property should exist</a:t>
            </a:r>
            <a:endParaRPr/>
          </a:p>
          <a:p>
            <a:pPr marL="342900" lvl="0" indent="-215900" algn="l" rtl="0">
              <a:spcBef>
                <a:spcPts val="400"/>
              </a:spcBef>
              <a:spcAft>
                <a:spcPts val="0"/>
              </a:spcAft>
              <a:buClr>
                <a:srgbClr val="344447"/>
              </a:buClr>
              <a:buSzPts val="20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4"/>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 Python</a:t>
            </a:r>
            <a:endParaRPr/>
          </a:p>
        </p:txBody>
      </p:sp>
      <p:sp>
        <p:nvSpPr>
          <p:cNvPr id="743" name="Google Shape;743;p5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63</a:t>
            </a:fld>
            <a:endParaRPr/>
          </a:p>
        </p:txBody>
      </p:sp>
      <p:pic>
        <p:nvPicPr>
          <p:cNvPr id="744" name="Google Shape;744;p54"/>
          <p:cNvPicPr preferRelativeResize="0"/>
          <p:nvPr/>
        </p:nvPicPr>
        <p:blipFill rotWithShape="1">
          <a:blip r:embed="rId3">
            <a:alphaModFix/>
          </a:blip>
          <a:srcRect t="17628"/>
          <a:stretch/>
        </p:blipFill>
        <p:spPr>
          <a:xfrm>
            <a:off x="696677" y="1607050"/>
            <a:ext cx="7750646" cy="25008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55"/>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Python – primer: dobre prakse</a:t>
            </a:r>
            <a:endParaRPr/>
          </a:p>
        </p:txBody>
      </p:sp>
      <p:sp>
        <p:nvSpPr>
          <p:cNvPr id="751" name="Google Shape;751;p5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64</a:t>
            </a:fld>
            <a:endParaRPr/>
          </a:p>
        </p:txBody>
      </p:sp>
      <p:sp>
        <p:nvSpPr>
          <p:cNvPr id="752" name="Google Shape;752;p55"/>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b="1"/>
              <a:t>Non-reproducible builds re Python version</a:t>
            </a:r>
            <a:endParaRPr b="1"/>
          </a:p>
          <a:p>
            <a:pPr marL="342900" lvl="0" indent="-342900" algn="l" rtl="0">
              <a:spcBef>
                <a:spcPts val="400"/>
              </a:spcBef>
              <a:spcAft>
                <a:spcPts val="0"/>
              </a:spcAft>
              <a:buClr>
                <a:srgbClr val="344447"/>
              </a:buClr>
              <a:buSzPts val="2000"/>
              <a:buChar char="•"/>
            </a:pPr>
            <a:r>
              <a:rPr lang="en-US" b="1"/>
              <a:t>Non-reproducible builds re dependencies</a:t>
            </a:r>
            <a:r>
              <a:rPr lang="en-US"/>
              <a:t>: Create requirements.txt with transitively-pinned versions of all dependencies</a:t>
            </a:r>
            <a:endParaRPr/>
          </a:p>
          <a:p>
            <a:pPr marL="342900" lvl="0" indent="-342900" algn="l" rtl="0">
              <a:spcBef>
                <a:spcPts val="400"/>
              </a:spcBef>
              <a:spcAft>
                <a:spcPts val="0"/>
              </a:spcAft>
              <a:buClr>
                <a:srgbClr val="344447"/>
              </a:buClr>
              <a:buSzPts val="2000"/>
              <a:buChar char="•"/>
            </a:pPr>
            <a:r>
              <a:rPr lang="en-US" b="1"/>
              <a:t>Changes to source code invalidate the build cache</a:t>
            </a:r>
            <a:endParaRPr b="1"/>
          </a:p>
          <a:p>
            <a:pPr marL="342900" lvl="0" indent="-342900" algn="l" rtl="0">
              <a:spcBef>
                <a:spcPts val="400"/>
              </a:spcBef>
              <a:spcAft>
                <a:spcPts val="0"/>
              </a:spcAft>
              <a:buClr>
                <a:srgbClr val="344447"/>
              </a:buClr>
              <a:buSzPts val="2000"/>
              <a:buChar char="•"/>
            </a:pPr>
            <a:r>
              <a:rPr lang="en-US" b="1"/>
              <a:t>Running as root, which is insecure</a:t>
            </a:r>
            <a:endParaRPr b="1"/>
          </a:p>
          <a:p>
            <a:pPr marL="342900" lvl="0" indent="-342900" algn="l" rtl="0">
              <a:spcBef>
                <a:spcPts val="400"/>
              </a:spcBef>
              <a:spcAft>
                <a:spcPts val="0"/>
              </a:spcAft>
              <a:buClr>
                <a:srgbClr val="344447"/>
              </a:buClr>
              <a:buSzPts val="2000"/>
              <a:buChar char="•"/>
            </a:pPr>
            <a:r>
              <a:rPr lang="en-US" b="1"/>
              <a:t>You probably don’t want to use Alpine Linux</a:t>
            </a:r>
            <a:endParaRPr b="1"/>
          </a:p>
          <a:p>
            <a:pPr marL="742950" lvl="1" indent="-285750" algn="l" rtl="0">
              <a:spcBef>
                <a:spcPts val="360"/>
              </a:spcBef>
              <a:spcAft>
                <a:spcPts val="0"/>
              </a:spcAft>
              <a:buClr>
                <a:srgbClr val="202020"/>
              </a:buClr>
              <a:buSzPts val="1800"/>
              <a:buChar char="–"/>
            </a:pPr>
            <a:r>
              <a:rPr lang="en-US" b="0" i="0">
                <a:solidFill>
                  <a:srgbClr val="202020"/>
                </a:solidFill>
                <a:latin typeface="Rosario"/>
                <a:ea typeface="Rosario"/>
                <a:cs typeface="Rosario"/>
                <a:sym typeface="Rosario"/>
              </a:rPr>
              <a:t>Is leading to </a:t>
            </a:r>
            <a:r>
              <a:rPr lang="en-US" b="0" i="0" u="sng">
                <a:solidFill>
                  <a:srgbClr val="268BD2"/>
                </a:solidFill>
                <a:latin typeface="Rosario"/>
                <a:ea typeface="Rosario"/>
                <a:cs typeface="Rosario"/>
                <a:sym typeface="Rosario"/>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slower builds, larger images, and obscure bugs</a:t>
            </a:r>
            <a:r>
              <a:rPr lang="en-US" b="0" i="0">
                <a:solidFill>
                  <a:srgbClr val="202020"/>
                </a:solidFill>
                <a:latin typeface="Rosario"/>
                <a:ea typeface="Rosario"/>
                <a:cs typeface="Rosario"/>
                <a:sym typeface="Rosario"/>
              </a:rPr>
              <a:t>.</a:t>
            </a:r>
            <a:endParaRPr b="0" i="0">
              <a:solidFill>
                <a:srgbClr val="202020"/>
              </a:solidFill>
              <a:latin typeface="Rosario"/>
              <a:ea typeface="Rosario"/>
              <a:cs typeface="Rosario"/>
              <a:sym typeface="Rosario"/>
            </a:endParaRPr>
          </a:p>
          <a:p>
            <a:pPr marL="742950" lvl="1" indent="-285750" algn="l" rtl="0">
              <a:spcBef>
                <a:spcPts val="360"/>
              </a:spcBef>
              <a:spcAft>
                <a:spcPts val="0"/>
              </a:spcAft>
              <a:buClr>
                <a:srgbClr val="202020"/>
              </a:buClr>
              <a:buSzPts val="1800"/>
              <a:buChar char="–"/>
            </a:pPr>
            <a:r>
              <a:rPr lang="en-US" b="0" i="0">
                <a:solidFill>
                  <a:srgbClr val="202020"/>
                </a:solidFill>
                <a:latin typeface="Rosario"/>
                <a:ea typeface="Rosario"/>
                <a:cs typeface="Rosario"/>
                <a:sym typeface="Rosario"/>
              </a:rPr>
              <a:t>Use the official images based on Debian Buster.</a:t>
            </a:r>
            <a:endParaRPr b="0" i="0">
              <a:solidFill>
                <a:srgbClr val="202020"/>
              </a:solidFill>
              <a:latin typeface="Rosario"/>
              <a:ea typeface="Rosario"/>
              <a:cs typeface="Rosario"/>
              <a:sym typeface="Rosario"/>
            </a:endParaRPr>
          </a:p>
          <a:p>
            <a:pPr marL="742950" lvl="1" indent="-285750" algn="l" rtl="0">
              <a:spcBef>
                <a:spcPts val="360"/>
              </a:spcBef>
              <a:spcAft>
                <a:spcPts val="0"/>
              </a:spcAft>
              <a:buClr>
                <a:srgbClr val="344447"/>
              </a:buClr>
              <a:buSzPts val="1800"/>
              <a:buChar char="–"/>
            </a:pPr>
            <a:r>
              <a:rPr lang="en-US">
                <a:latin typeface="Rosario"/>
                <a:ea typeface="Rosario"/>
                <a:cs typeface="Rosario"/>
                <a:sym typeface="Rosario"/>
              </a:rPr>
              <a:t>https://hub.docker.com/_/python</a:t>
            </a:r>
            <a:endParaRPr/>
          </a:p>
          <a:p>
            <a:pPr marL="342900" lvl="0" indent="-215900" algn="l" rtl="0">
              <a:spcBef>
                <a:spcPts val="400"/>
              </a:spcBef>
              <a:spcAft>
                <a:spcPts val="0"/>
              </a:spcAft>
              <a:buClr>
                <a:srgbClr val="344447"/>
              </a:buClr>
              <a:buSzPts val="2000"/>
              <a:buNone/>
            </a:pPr>
            <a:endParaRPr b="1"/>
          </a:p>
          <a:p>
            <a:pPr marL="342900" lvl="0" indent="-215900" algn="l" rtl="0">
              <a:spcBef>
                <a:spcPts val="400"/>
              </a:spcBef>
              <a:spcAft>
                <a:spcPts val="0"/>
              </a:spcAft>
              <a:buClr>
                <a:srgbClr val="344447"/>
              </a:buClr>
              <a:buSzPts val="2000"/>
              <a:buNone/>
            </a:pPr>
            <a:endParaRPr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65</a:t>
            </a:fld>
            <a:endParaRPr/>
          </a:p>
        </p:txBody>
      </p:sp>
      <p:pic>
        <p:nvPicPr>
          <p:cNvPr id="758" name="Google Shape;758;p56"/>
          <p:cNvPicPr preferRelativeResize="0"/>
          <p:nvPr/>
        </p:nvPicPr>
        <p:blipFill rotWithShape="1">
          <a:blip r:embed="rId3">
            <a:alphaModFix/>
          </a:blip>
          <a:srcRect/>
          <a:stretch/>
        </p:blipFill>
        <p:spPr>
          <a:xfrm>
            <a:off x="1209654" y="761866"/>
            <a:ext cx="6697159" cy="419126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74"/>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Docker Compose</a:t>
            </a:r>
            <a:endParaRPr/>
          </a:p>
        </p:txBody>
      </p:sp>
      <p:sp>
        <p:nvSpPr>
          <p:cNvPr id="764" name="Google Shape;764;p7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66</a:t>
            </a:fld>
            <a:endParaRPr/>
          </a:p>
        </p:txBody>
      </p:sp>
      <p:sp>
        <p:nvSpPr>
          <p:cNvPr id="765" name="Google Shape;765;p74"/>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Omogoča in poenostavlja zagon aplikacij sestavljenih iz več kontejnerjev.</a:t>
            </a:r>
            <a:endParaRPr/>
          </a:p>
          <a:p>
            <a:pPr marL="342900" lvl="0" indent="-342900" algn="l" rtl="0">
              <a:spcBef>
                <a:spcPts val="400"/>
              </a:spcBef>
              <a:spcAft>
                <a:spcPts val="0"/>
              </a:spcAft>
              <a:buClr>
                <a:srgbClr val="344447"/>
              </a:buClr>
              <a:buSzPts val="2000"/>
              <a:buChar char="•"/>
            </a:pPr>
            <a:r>
              <a:rPr lang="en-US"/>
              <a:t>Ko zgradimo slike posameznega vsebnika moramo definirati datoteko s storitvami (docker-compose.yaml)</a:t>
            </a:r>
            <a:endParaRPr/>
          </a:p>
          <a:p>
            <a:pPr marL="342900" lvl="0" indent="-342900" algn="l" rtl="0">
              <a:spcBef>
                <a:spcPts val="400"/>
              </a:spcBef>
              <a:spcAft>
                <a:spcPts val="0"/>
              </a:spcAft>
              <a:buClr>
                <a:srgbClr val="344447"/>
              </a:buClr>
              <a:buSzPts val="2000"/>
              <a:buChar char="•"/>
            </a:pPr>
            <a:r>
              <a:rPr lang="en-US"/>
              <a:t>Uporabno če so med vsebniki odvisnosti npr.: podatkovna baza mora biti dostopna pred zagonom aplikacije.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Vaja: Ekstraktor URL naslovov</a:t>
            </a:r>
            <a:endParaRPr/>
          </a:p>
        </p:txBody>
      </p:sp>
      <p:sp>
        <p:nvSpPr>
          <p:cNvPr id="771" name="Google Shape;771;p7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67</a:t>
            </a:fld>
            <a:endParaRPr/>
          </a:p>
        </p:txBody>
      </p:sp>
      <p:pic>
        <p:nvPicPr>
          <p:cNvPr id="772" name="Google Shape;772;p76"/>
          <p:cNvPicPr preferRelativeResize="0"/>
          <p:nvPr/>
        </p:nvPicPr>
        <p:blipFill>
          <a:blip r:embed="rId3">
            <a:alphaModFix/>
          </a:blip>
          <a:stretch>
            <a:fillRect/>
          </a:stretch>
        </p:blipFill>
        <p:spPr>
          <a:xfrm>
            <a:off x="708425" y="1490089"/>
            <a:ext cx="7727148" cy="3096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77"/>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Uporabni viri</a:t>
            </a:r>
            <a:endParaRPr/>
          </a:p>
        </p:txBody>
      </p:sp>
      <p:sp>
        <p:nvSpPr>
          <p:cNvPr id="778" name="Google Shape;778;p7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68</a:t>
            </a:fld>
            <a:endParaRPr/>
          </a:p>
        </p:txBody>
      </p:sp>
      <p:sp>
        <p:nvSpPr>
          <p:cNvPr id="779" name="Google Shape;779;p77"/>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u="sng">
                <a:solidFill>
                  <a:schemeClr val="hlink"/>
                </a:solidFill>
                <a:hlinkClick r:id="rId3"/>
              </a:rPr>
              <a:t>https://github.com/veggiemonk/awesome-docker</a:t>
            </a:r>
            <a:endParaRPr/>
          </a:p>
          <a:p>
            <a:pPr marL="342900" lvl="0" indent="-342900" algn="l" rtl="0">
              <a:spcBef>
                <a:spcPts val="400"/>
              </a:spcBef>
              <a:spcAft>
                <a:spcPts val="0"/>
              </a:spcAft>
              <a:buClr>
                <a:srgbClr val="344447"/>
              </a:buClr>
              <a:buSzPts val="2000"/>
              <a:buChar char="•"/>
            </a:pPr>
            <a:r>
              <a:rPr lang="en-US" u="sng">
                <a:solidFill>
                  <a:schemeClr val="hlink"/>
                </a:solidFill>
                <a:hlinkClick r:id="rId4"/>
              </a:rPr>
              <a:t>https://pythonspeed.com/docker/</a:t>
            </a:r>
            <a:endParaRPr/>
          </a:p>
          <a:p>
            <a:pPr marL="342900" lvl="0" indent="-342900" algn="l" rtl="0">
              <a:spcBef>
                <a:spcPts val="400"/>
              </a:spcBef>
              <a:spcAft>
                <a:spcPts val="0"/>
              </a:spcAft>
              <a:buSzPts val="2000"/>
              <a:buChar char="•"/>
            </a:pPr>
            <a:r>
              <a:rPr lang="en-US" u="sng">
                <a:solidFill>
                  <a:schemeClr val="hlink"/>
                </a:solidFill>
                <a:hlinkClick r:id="rId5"/>
              </a:rPr>
              <a:t>Develop with Docker</a:t>
            </a:r>
            <a:endParaRPr/>
          </a:p>
          <a:p>
            <a:pPr marL="342900" lvl="0" indent="-215900" algn="l" rtl="0">
              <a:spcBef>
                <a:spcPts val="400"/>
              </a:spcBef>
              <a:spcAft>
                <a:spcPts val="0"/>
              </a:spcAft>
              <a:buClr>
                <a:srgbClr val="344447"/>
              </a:buClr>
              <a:buSzPts val="20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8"/>
          <p:cNvSpPr txBox="1">
            <a:spLocks noGrp="1"/>
          </p:cNvSpPr>
          <p:nvPr>
            <p:ph type="ctrTitle"/>
          </p:nvPr>
        </p:nvSpPr>
        <p:spPr>
          <a:xfrm>
            <a:off x="407852" y="1792732"/>
            <a:ext cx="8563062" cy="1465252"/>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rgbClr val="344447"/>
              </a:buClr>
              <a:buSzPts val="4000"/>
              <a:buFont typeface="Tahoma"/>
              <a:buNone/>
            </a:pPr>
            <a:r>
              <a:rPr lang="en-US" sz="4000"/>
              <a:t>Kubernetes</a:t>
            </a:r>
            <a:endParaRPr sz="4000"/>
          </a:p>
        </p:txBody>
      </p:sp>
      <p:sp>
        <p:nvSpPr>
          <p:cNvPr id="785" name="Google Shape;785;p78"/>
          <p:cNvSpPr txBox="1">
            <a:spLocks noGrp="1"/>
          </p:cNvSpPr>
          <p:nvPr>
            <p:ph type="subTitle" idx="4294967295"/>
          </p:nvPr>
        </p:nvSpPr>
        <p:spPr>
          <a:xfrm>
            <a:off x="248153" y="2995002"/>
            <a:ext cx="8389316" cy="21724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r>
              <a:rPr lang="en-US" sz="2000" b="0" i="0" u="none" strike="noStrike" cap="none" dirty="0">
                <a:solidFill>
                  <a:srgbClr val="344447"/>
                </a:solidFill>
                <a:latin typeface="Tahoma"/>
                <a:ea typeface="Tahoma"/>
                <a:cs typeface="Tahoma"/>
                <a:sym typeface="Tahoma"/>
              </a:rPr>
              <a:t>Ljubljana, </a:t>
            </a:r>
            <a:r>
              <a:rPr lang="en-US" sz="2000" b="0" i="0" u="none" strike="noStrike" cap="none" dirty="0" err="1">
                <a:solidFill>
                  <a:srgbClr val="344447"/>
                </a:solidFill>
                <a:latin typeface="Tahoma"/>
                <a:ea typeface="Tahoma"/>
                <a:cs typeface="Tahoma"/>
                <a:sym typeface="Tahoma"/>
              </a:rPr>
              <a:t>september</a:t>
            </a:r>
            <a:r>
              <a:rPr lang="en-US" sz="2000" b="0" i="0" u="none" strike="noStrike" cap="none" dirty="0">
                <a:solidFill>
                  <a:srgbClr val="344447"/>
                </a:solidFill>
                <a:latin typeface="Tahoma"/>
                <a:ea typeface="Tahoma"/>
                <a:cs typeface="Tahoma"/>
                <a:sym typeface="Tahoma"/>
              </a:rPr>
              <a:t> </a:t>
            </a:r>
            <a:r>
              <a:rPr lang="en-US" sz="2000" b="0" i="0" u="none" strike="noStrike" cap="none" dirty="0" smtClean="0">
                <a:solidFill>
                  <a:srgbClr val="344447"/>
                </a:solidFill>
                <a:latin typeface="Tahoma"/>
                <a:ea typeface="Tahoma"/>
                <a:cs typeface="Tahoma"/>
                <a:sym typeface="Tahoma"/>
              </a:rPr>
              <a:t>2021</a:t>
            </a:r>
            <a:endParaRPr dirty="0"/>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p:txBody>
      </p:sp>
      <p:pic>
        <p:nvPicPr>
          <p:cNvPr id="786" name="Google Shape;786;p78"/>
          <p:cNvPicPr preferRelativeResize="0"/>
          <p:nvPr/>
        </p:nvPicPr>
        <p:blipFill rotWithShape="1">
          <a:blip r:embed="rId3">
            <a:alphaModFix/>
          </a:blip>
          <a:srcRect/>
          <a:stretch/>
        </p:blipFill>
        <p:spPr>
          <a:xfrm>
            <a:off x="4130936" y="3564737"/>
            <a:ext cx="4304144" cy="1434715"/>
          </a:xfrm>
          <a:prstGeom prst="rect">
            <a:avLst/>
          </a:prstGeom>
          <a:noFill/>
          <a:ln>
            <a:noFill/>
          </a:ln>
        </p:spPr>
      </p:pic>
      <p:pic>
        <p:nvPicPr>
          <p:cNvPr id="787" name="Google Shape;787;p78" descr="Kubernetes"/>
          <p:cNvPicPr preferRelativeResize="0"/>
          <p:nvPr/>
        </p:nvPicPr>
        <p:blipFill rotWithShape="1">
          <a:blip r:embed="rId4">
            <a:alphaModFix/>
          </a:blip>
          <a:srcRect/>
          <a:stretch/>
        </p:blipFill>
        <p:spPr>
          <a:xfrm>
            <a:off x="300507" y="290100"/>
            <a:ext cx="3168202" cy="6842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Področja uporabe IKT/IoT </a:t>
            </a:r>
            <a:endParaRPr/>
          </a:p>
        </p:txBody>
      </p:sp>
      <p:sp>
        <p:nvSpPr>
          <p:cNvPr id="286" name="Google Shape;286;p6"/>
          <p:cNvSpPr/>
          <p:nvPr/>
        </p:nvSpPr>
        <p:spPr>
          <a:xfrm>
            <a:off x="691258" y="979714"/>
            <a:ext cx="7587328" cy="68580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2010</a:t>
            </a:r>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Networks, Telecommunications, ICT</a:t>
            </a:r>
            <a:endParaRPr/>
          </a:p>
        </p:txBody>
      </p:sp>
      <p:sp>
        <p:nvSpPr>
          <p:cNvPr id="287" name="Google Shape;287;p6"/>
          <p:cNvSpPr/>
          <p:nvPr/>
        </p:nvSpPr>
        <p:spPr>
          <a:xfrm>
            <a:off x="691258" y="2694231"/>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eHealth and Wellbeing</a:t>
            </a:r>
            <a:endParaRPr/>
          </a:p>
        </p:txBody>
      </p:sp>
      <p:sp>
        <p:nvSpPr>
          <p:cNvPr id="288" name="Google Shape;288;p6"/>
          <p:cNvSpPr/>
          <p:nvPr/>
        </p:nvSpPr>
        <p:spPr>
          <a:xfrm>
            <a:off x="1069522" y="3276616"/>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89" name="Google Shape;289;p6"/>
          <p:cNvSpPr/>
          <p:nvPr/>
        </p:nvSpPr>
        <p:spPr>
          <a:xfrm>
            <a:off x="2688722" y="2667023"/>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Industry 4.0</a:t>
            </a:r>
            <a:endParaRPr/>
          </a:p>
        </p:txBody>
      </p:sp>
      <p:sp>
        <p:nvSpPr>
          <p:cNvPr id="290" name="Google Shape;290;p6"/>
          <p:cNvSpPr/>
          <p:nvPr/>
        </p:nvSpPr>
        <p:spPr>
          <a:xfrm>
            <a:off x="3066986" y="3249408"/>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1" name="Google Shape;291;p6"/>
          <p:cNvSpPr/>
          <p:nvPr/>
        </p:nvSpPr>
        <p:spPr>
          <a:xfrm>
            <a:off x="4767826" y="268063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Public safety</a:t>
            </a:r>
            <a:endParaRPr/>
          </a:p>
        </p:txBody>
      </p:sp>
      <p:sp>
        <p:nvSpPr>
          <p:cNvPr id="292" name="Google Shape;292;p6"/>
          <p:cNvSpPr/>
          <p:nvPr/>
        </p:nvSpPr>
        <p:spPr>
          <a:xfrm>
            <a:off x="5146090" y="3271184"/>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3" name="Google Shape;293;p6"/>
          <p:cNvSpPr/>
          <p:nvPr/>
        </p:nvSpPr>
        <p:spPr>
          <a:xfrm>
            <a:off x="6757126" y="2702411"/>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Innovations</a:t>
            </a:r>
            <a:endParaRPr/>
          </a:p>
        </p:txBody>
      </p:sp>
      <p:sp>
        <p:nvSpPr>
          <p:cNvPr id="294" name="Google Shape;294;p6"/>
          <p:cNvSpPr/>
          <p:nvPr/>
        </p:nvSpPr>
        <p:spPr>
          <a:xfrm>
            <a:off x="7135390" y="3284796"/>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5" name="Google Shape;295;p6"/>
          <p:cNvSpPr/>
          <p:nvPr/>
        </p:nvSpPr>
        <p:spPr>
          <a:xfrm>
            <a:off x="704870" y="395693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Transport</a:t>
            </a:r>
            <a:endParaRPr/>
          </a:p>
        </p:txBody>
      </p:sp>
      <p:sp>
        <p:nvSpPr>
          <p:cNvPr id="296" name="Google Shape;296;p6"/>
          <p:cNvSpPr/>
          <p:nvPr/>
        </p:nvSpPr>
        <p:spPr>
          <a:xfrm>
            <a:off x="1083134" y="4539320"/>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7" name="Google Shape;297;p6"/>
          <p:cNvSpPr/>
          <p:nvPr/>
        </p:nvSpPr>
        <p:spPr>
          <a:xfrm>
            <a:off x="2702334" y="3929727"/>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Education and Training</a:t>
            </a:r>
            <a:endParaRPr/>
          </a:p>
        </p:txBody>
      </p:sp>
      <p:sp>
        <p:nvSpPr>
          <p:cNvPr id="298" name="Google Shape;298;p6"/>
          <p:cNvSpPr/>
          <p:nvPr/>
        </p:nvSpPr>
        <p:spPr>
          <a:xfrm>
            <a:off x="3080598" y="4512112"/>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9" name="Google Shape;299;p6"/>
          <p:cNvSpPr/>
          <p:nvPr/>
        </p:nvSpPr>
        <p:spPr>
          <a:xfrm>
            <a:off x="4781438" y="3943339"/>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Energy</a:t>
            </a:r>
            <a:endParaRPr/>
          </a:p>
        </p:txBody>
      </p:sp>
      <p:sp>
        <p:nvSpPr>
          <p:cNvPr id="300" name="Google Shape;300;p6"/>
          <p:cNvSpPr/>
          <p:nvPr/>
        </p:nvSpPr>
        <p:spPr>
          <a:xfrm>
            <a:off x="5159702" y="4533888"/>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301" name="Google Shape;301;p6"/>
          <p:cNvSpPr/>
          <p:nvPr/>
        </p:nvSpPr>
        <p:spPr>
          <a:xfrm>
            <a:off x="6770738" y="396511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Turism</a:t>
            </a:r>
            <a:endParaRPr/>
          </a:p>
        </p:txBody>
      </p:sp>
      <p:sp>
        <p:nvSpPr>
          <p:cNvPr id="302" name="Google Shape;302;p6"/>
          <p:cNvSpPr/>
          <p:nvPr/>
        </p:nvSpPr>
        <p:spPr>
          <a:xfrm>
            <a:off x="7149002" y="4547500"/>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303" name="Google Shape;303;p6"/>
          <p:cNvSpPr/>
          <p:nvPr/>
        </p:nvSpPr>
        <p:spPr>
          <a:xfrm>
            <a:off x="2886003" y="1872352"/>
            <a:ext cx="3197837" cy="612322"/>
          </a:xfrm>
          <a:prstGeom prst="downArrow">
            <a:avLst>
              <a:gd name="adj1" fmla="val 50000"/>
              <a:gd name="adj2" fmla="val 50000"/>
            </a:avLst>
          </a:prstGeom>
          <a:solidFill>
            <a:srgbClr val="01AB1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2020</a:t>
            </a:r>
            <a:endParaRPr/>
          </a:p>
        </p:txBody>
      </p:sp>
      <p:sp>
        <p:nvSpPr>
          <p:cNvPr id="304" name="Google Shape;304;p6"/>
          <p:cNvSpPr txBox="1"/>
          <p:nvPr/>
        </p:nvSpPr>
        <p:spPr>
          <a:xfrm>
            <a:off x="114302" y="3151815"/>
            <a:ext cx="76655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dk1"/>
                </a:solidFill>
                <a:latin typeface="Calibri"/>
                <a:ea typeface="Calibri"/>
                <a:cs typeface="Calibri"/>
                <a:sym typeface="Calibri"/>
              </a:rPr>
              <a:t>...</a:t>
            </a:r>
            <a:endParaRPr/>
          </a:p>
        </p:txBody>
      </p:sp>
      <p:sp>
        <p:nvSpPr>
          <p:cNvPr id="305" name="Google Shape;305;p6"/>
          <p:cNvSpPr txBox="1"/>
          <p:nvPr/>
        </p:nvSpPr>
        <p:spPr>
          <a:xfrm>
            <a:off x="8398046" y="3173591"/>
            <a:ext cx="76655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dk1"/>
                </a:solidFill>
                <a:latin typeface="Calibri"/>
                <a:ea typeface="Calibri"/>
                <a:cs typeface="Calibri"/>
                <a:sym typeface="Calibri"/>
              </a:rPr>
              <a:t>...</a:t>
            </a:r>
            <a:endParaRPr/>
          </a:p>
        </p:txBody>
      </p:sp>
      <p:sp>
        <p:nvSpPr>
          <p:cNvPr id="306" name="Google Shape;306;p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a:t>
            </a:fld>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O</a:t>
            </a:r>
            <a:r>
              <a:rPr lang="en-US" dirty="0" smtClean="0"/>
              <a:t>rchestration</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70</a:t>
            </a:fld>
            <a:endParaRPr lang="en-GB"/>
          </a:p>
        </p:txBody>
      </p:sp>
      <p:sp>
        <p:nvSpPr>
          <p:cNvPr id="4" name="Označba mesta besedila 3"/>
          <p:cNvSpPr>
            <a:spLocks noGrp="1"/>
          </p:cNvSpPr>
          <p:nvPr>
            <p:ph type="body" sz="quarter" idx="13"/>
          </p:nvPr>
        </p:nvSpPr>
        <p:spPr>
          <a:xfrm>
            <a:off x="362609" y="1104901"/>
            <a:ext cx="8118603" cy="2583179"/>
          </a:xfrm>
        </p:spPr>
        <p:txBody>
          <a:bodyPr/>
          <a:lstStyle/>
          <a:p>
            <a:r>
              <a:rPr lang="en-US" dirty="0"/>
              <a:t>Containers give your </a:t>
            </a:r>
            <a:r>
              <a:rPr lang="en-US" dirty="0" err="1"/>
              <a:t>microservice</a:t>
            </a:r>
            <a:r>
              <a:rPr lang="en-US" dirty="0"/>
              <a:t>-based apps an ideal application deployment unit and self-contained execution environment</a:t>
            </a:r>
            <a:r>
              <a:rPr lang="en-US" dirty="0" smtClean="0"/>
              <a:t>.</a:t>
            </a:r>
          </a:p>
          <a:p>
            <a:pPr lvl="1"/>
            <a:r>
              <a:rPr lang="en-US" dirty="0"/>
              <a:t>need to deploy and manage hundreds or </a:t>
            </a:r>
            <a:r>
              <a:rPr lang="en-US" dirty="0" smtClean="0"/>
              <a:t>thousands of containers -&gt; </a:t>
            </a:r>
            <a:r>
              <a:rPr lang="en-US" dirty="0"/>
              <a:t>doing </a:t>
            </a:r>
            <a:r>
              <a:rPr lang="en-US" dirty="0" err="1" smtClean="0"/>
              <a:t>itmanually</a:t>
            </a:r>
            <a:r>
              <a:rPr lang="en-US" dirty="0" smtClean="0"/>
              <a:t> </a:t>
            </a:r>
            <a:r>
              <a:rPr lang="en-US" dirty="0"/>
              <a:t>isn’t a scalable strategy. </a:t>
            </a:r>
            <a:r>
              <a:rPr lang="en-US" dirty="0" smtClean="0"/>
              <a:t>	</a:t>
            </a:r>
            <a:endParaRPr lang="en-US" dirty="0"/>
          </a:p>
          <a:p>
            <a:r>
              <a:rPr lang="en-US" dirty="0"/>
              <a:t>Container orchestration automates the deployment, management, scaling, and networking of </a:t>
            </a:r>
            <a:r>
              <a:rPr lang="en-US" dirty="0" smtClean="0"/>
              <a:t>containers</a:t>
            </a:r>
            <a:endParaRPr lang="en-US" dirty="0"/>
          </a:p>
          <a:p>
            <a:r>
              <a:rPr lang="en-US" dirty="0"/>
              <a:t>Tools: Kubernetes, </a:t>
            </a:r>
            <a:r>
              <a:rPr lang="en-US" dirty="0" smtClean="0"/>
              <a:t>Docker </a:t>
            </a:r>
            <a:r>
              <a:rPr lang="en-US" dirty="0"/>
              <a:t>Swarm, AWS </a:t>
            </a:r>
            <a:r>
              <a:rPr lang="en-US" dirty="0" err="1"/>
              <a:t>Fargate</a:t>
            </a:r>
            <a:r>
              <a:rPr lang="en-US" dirty="0"/>
              <a:t> </a:t>
            </a:r>
            <a:endParaRPr lang="en-US" dirty="0" smtClean="0"/>
          </a:p>
        </p:txBody>
      </p:sp>
      <p:pic>
        <p:nvPicPr>
          <p:cNvPr id="3074" name="Picture 2" descr="The orchestrator manages containers across nodes. Source: Mónica 2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968" y="3424248"/>
            <a:ext cx="3237712" cy="1885941"/>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3018432" y="5249783"/>
            <a:ext cx="4106436" cy="246221"/>
          </a:xfrm>
          <a:prstGeom prst="rect">
            <a:avLst/>
          </a:prstGeom>
        </p:spPr>
        <p:txBody>
          <a:bodyPr wrap="square">
            <a:spAutoFit/>
          </a:bodyPr>
          <a:lstStyle/>
          <a:p>
            <a:r>
              <a:rPr lang="en-US" sz="1000" dirty="0" smtClean="0">
                <a:solidFill>
                  <a:schemeClr val="bg1">
                    <a:lumMod val="50000"/>
                  </a:schemeClr>
                </a:solidFill>
              </a:rPr>
              <a:t>Source: </a:t>
            </a:r>
            <a:r>
              <a:rPr lang="en-US" sz="1000" dirty="0">
                <a:solidFill>
                  <a:schemeClr val="bg1">
                    <a:lumMod val="50000"/>
                  </a:schemeClr>
                </a:solidFill>
              </a:rPr>
              <a:t>https://devopedia.org/container-orchestration</a:t>
            </a:r>
          </a:p>
        </p:txBody>
      </p:sp>
    </p:spTree>
    <p:extLst>
      <p:ext uri="{BB962C8B-B14F-4D97-AF65-F5344CB8AC3E}">
        <p14:creationId xmlns:p14="http://schemas.microsoft.com/office/powerpoint/2010/main" val="38532979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Kubernetes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71</a:t>
            </a:fld>
            <a:endParaRPr lang="en-GB"/>
          </a:p>
        </p:txBody>
      </p:sp>
      <p:sp>
        <p:nvSpPr>
          <p:cNvPr id="4" name="Označba mesta besedila 3"/>
          <p:cNvSpPr>
            <a:spLocks noGrp="1"/>
          </p:cNvSpPr>
          <p:nvPr>
            <p:ph type="body" sz="quarter" idx="13"/>
          </p:nvPr>
        </p:nvSpPr>
        <p:spPr>
          <a:xfrm>
            <a:off x="362609" y="1104900"/>
            <a:ext cx="8118603" cy="3223909"/>
          </a:xfrm>
        </p:spPr>
        <p:txBody>
          <a:bodyPr/>
          <a:lstStyle/>
          <a:p>
            <a:r>
              <a:rPr lang="en-US" u="sng" dirty="0">
                <a:hlinkClick r:id="rId2"/>
              </a:rPr>
              <a:t>https://kubernetes.io</a:t>
            </a:r>
            <a:r>
              <a:rPr lang="en-US" u="sng" dirty="0" smtClean="0">
                <a:hlinkClick r:id="rId2"/>
              </a:rPr>
              <a:t>/</a:t>
            </a:r>
            <a:endParaRPr lang="en-US" u="sng" dirty="0" smtClean="0"/>
          </a:p>
          <a:p>
            <a:r>
              <a:rPr lang="en-US" dirty="0" smtClean="0"/>
              <a:t>When your </a:t>
            </a:r>
            <a:r>
              <a:rPr lang="en-US" dirty="0"/>
              <a:t>system grows, it becomes </a:t>
            </a:r>
            <a:r>
              <a:rPr lang="en-US" dirty="0" smtClean="0"/>
              <a:t>hard </a:t>
            </a:r>
            <a:r>
              <a:rPr lang="en-US" dirty="0"/>
              <a:t>to </a:t>
            </a:r>
            <a:r>
              <a:rPr lang="en-US" dirty="0" smtClean="0"/>
              <a:t>manage all the components</a:t>
            </a:r>
          </a:p>
          <a:p>
            <a:r>
              <a:rPr lang="en-US" dirty="0" smtClean="0"/>
              <a:t>Kubernetes </a:t>
            </a:r>
            <a:r>
              <a:rPr lang="en-US" dirty="0"/>
              <a:t>is a portable, extensible, open-source platform for managing containerized workloads and services, that facilitates both declarative configuration and automation. </a:t>
            </a:r>
            <a:endParaRPr lang="en-US" dirty="0" smtClean="0"/>
          </a:p>
          <a:p>
            <a:r>
              <a:rPr lang="en-US" dirty="0"/>
              <a:t>R</a:t>
            </a:r>
            <a:r>
              <a:rPr lang="en-US" dirty="0" smtClean="0"/>
              <a:t>apidly </a:t>
            </a:r>
            <a:r>
              <a:rPr lang="en-US" dirty="0"/>
              <a:t>growing </a:t>
            </a:r>
            <a:r>
              <a:rPr lang="en-US" dirty="0" smtClean="0"/>
              <a:t>ecosystem</a:t>
            </a:r>
          </a:p>
          <a:p>
            <a:r>
              <a:rPr lang="en-US" dirty="0"/>
              <a:t>Kubernetes originates from Greek, meaning helmsman or pilot.</a:t>
            </a:r>
            <a:endParaRPr lang="en-US" u="sng" dirty="0" smtClean="0"/>
          </a:p>
        </p:txBody>
      </p:sp>
      <p:pic>
        <p:nvPicPr>
          <p:cNvPr id="4098" name="Picture 2" descr="CNCF Br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32" y="4190772"/>
            <a:ext cx="3686851" cy="5840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uberne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389" y="4046061"/>
            <a:ext cx="4038958" cy="87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112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p:cNvPicPr>
            <a:picLocks noChangeAspect="1"/>
          </p:cNvPicPr>
          <p:nvPr/>
        </p:nvPicPr>
        <p:blipFill>
          <a:blip r:embed="rId2"/>
          <a:stretch>
            <a:fillRect/>
          </a:stretch>
        </p:blipFill>
        <p:spPr>
          <a:xfrm>
            <a:off x="885804" y="2647782"/>
            <a:ext cx="7447235" cy="2877248"/>
          </a:xfrm>
          <a:prstGeom prst="rect">
            <a:avLst/>
          </a:prstGeom>
        </p:spPr>
      </p:pic>
      <p:sp>
        <p:nvSpPr>
          <p:cNvPr id="2" name="Naslov 1"/>
          <p:cNvSpPr>
            <a:spLocks noGrp="1"/>
          </p:cNvSpPr>
          <p:nvPr>
            <p:ph type="title"/>
          </p:nvPr>
        </p:nvSpPr>
        <p:spPr/>
        <p:txBody>
          <a:bodyPr/>
          <a:lstStyle/>
          <a:p>
            <a:r>
              <a:rPr lang="en-US" dirty="0" smtClean="0"/>
              <a:t>Origins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72</a:t>
            </a:fld>
            <a:endParaRPr lang="en-GB"/>
          </a:p>
        </p:txBody>
      </p:sp>
      <p:sp>
        <p:nvSpPr>
          <p:cNvPr id="4" name="Označba mesta besedila 3"/>
          <p:cNvSpPr>
            <a:spLocks noGrp="1"/>
          </p:cNvSpPr>
          <p:nvPr>
            <p:ph type="body" sz="quarter" idx="13"/>
          </p:nvPr>
        </p:nvSpPr>
        <p:spPr>
          <a:xfrm>
            <a:off x="362609" y="1104900"/>
            <a:ext cx="8118603" cy="1685925"/>
          </a:xfrm>
        </p:spPr>
        <p:txBody>
          <a:bodyPr>
            <a:normAutofit fontScale="85000" lnSpcReduction="10000"/>
          </a:bodyPr>
          <a:lstStyle/>
          <a:p>
            <a:r>
              <a:rPr lang="en-US" dirty="0"/>
              <a:t>Google developed an internal system called Borg, </a:t>
            </a:r>
            <a:r>
              <a:rPr lang="en-US" dirty="0" smtClean="0"/>
              <a:t>that </a:t>
            </a:r>
            <a:r>
              <a:rPr lang="en-US" dirty="0"/>
              <a:t>helped both application developers and system </a:t>
            </a:r>
            <a:r>
              <a:rPr lang="en-US" dirty="0" smtClean="0"/>
              <a:t>administra</a:t>
            </a:r>
            <a:r>
              <a:rPr lang="en-US" dirty="0"/>
              <a:t>t</a:t>
            </a:r>
            <a:r>
              <a:rPr lang="en-US" dirty="0" smtClean="0"/>
              <a:t>ors </a:t>
            </a:r>
            <a:r>
              <a:rPr lang="en-US" dirty="0"/>
              <a:t>manage those thousands of applications and services</a:t>
            </a:r>
            <a:r>
              <a:rPr lang="en-US" dirty="0" smtClean="0"/>
              <a:t>.</a:t>
            </a:r>
          </a:p>
          <a:p>
            <a:r>
              <a:rPr lang="en-US" dirty="0" smtClean="0"/>
              <a:t>Borg and </a:t>
            </a:r>
            <a:r>
              <a:rPr lang="en-US" dirty="0"/>
              <a:t>Omega </a:t>
            </a:r>
            <a:r>
              <a:rPr lang="en-US" dirty="0" smtClean="0"/>
              <a:t>were kept in secret </a:t>
            </a:r>
            <a:r>
              <a:rPr lang="en-US" dirty="0"/>
              <a:t>for a whole </a:t>
            </a:r>
            <a:r>
              <a:rPr lang="en-US" dirty="0" smtClean="0"/>
              <a:t>decade.</a:t>
            </a:r>
          </a:p>
          <a:p>
            <a:r>
              <a:rPr lang="en-US" dirty="0" smtClean="0"/>
              <a:t>In 2014 </a:t>
            </a:r>
            <a:r>
              <a:rPr lang="en-US" dirty="0"/>
              <a:t>Google introduced Kubernetes, an open-source system based on the experience gained through Borg, Omega, and other internal Google </a:t>
            </a:r>
            <a:r>
              <a:rPr lang="en-US" dirty="0" smtClean="0"/>
              <a:t>systems.</a:t>
            </a:r>
          </a:p>
          <a:p>
            <a:endParaRPr lang="en-US" dirty="0"/>
          </a:p>
        </p:txBody>
      </p:sp>
      <p:sp>
        <p:nvSpPr>
          <p:cNvPr id="6" name="Pravokotnik 5"/>
          <p:cNvSpPr/>
          <p:nvPr/>
        </p:nvSpPr>
        <p:spPr>
          <a:xfrm>
            <a:off x="737631" y="5260818"/>
            <a:ext cx="4106436" cy="246221"/>
          </a:xfrm>
          <a:prstGeom prst="rect">
            <a:avLst/>
          </a:prstGeom>
        </p:spPr>
        <p:txBody>
          <a:bodyPr wrap="square">
            <a:spAutoFit/>
          </a:bodyPr>
          <a:lstStyle/>
          <a:p>
            <a:r>
              <a:rPr lang="en-US" sz="1000" dirty="0">
                <a:solidFill>
                  <a:schemeClr val="bg1">
                    <a:lumMod val="50000"/>
                  </a:schemeClr>
                </a:solidFill>
              </a:rPr>
              <a:t>Source</a:t>
            </a:r>
            <a:r>
              <a:rPr lang="en-US" sz="1000" dirty="0" smtClean="0">
                <a:solidFill>
                  <a:schemeClr val="bg1">
                    <a:lumMod val="50000"/>
                  </a:schemeClr>
                </a:solidFill>
              </a:rPr>
              <a:t>: https</a:t>
            </a:r>
            <a:r>
              <a:rPr lang="en-US" sz="1000" dirty="0">
                <a:solidFill>
                  <a:schemeClr val="bg1">
                    <a:lumMod val="50000"/>
                  </a:schemeClr>
                </a:solidFill>
              </a:rPr>
              <a:t>://www.slideshare.net/egg9/kubernetes-introduction</a:t>
            </a:r>
          </a:p>
        </p:txBody>
      </p:sp>
    </p:spTree>
    <p:extLst>
      <p:ext uri="{BB962C8B-B14F-4D97-AF65-F5344CB8AC3E}">
        <p14:creationId xmlns:p14="http://schemas.microsoft.com/office/powerpoint/2010/main" val="1817938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Introduction </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73</a:t>
            </a:fld>
            <a:endParaRPr lang="en-GB"/>
          </a:p>
        </p:txBody>
      </p:sp>
      <p:sp>
        <p:nvSpPr>
          <p:cNvPr id="4" name="Označba mesta besedila 3"/>
          <p:cNvSpPr>
            <a:spLocks noGrp="1"/>
          </p:cNvSpPr>
          <p:nvPr>
            <p:ph type="body" sz="quarter" idx="13"/>
          </p:nvPr>
        </p:nvSpPr>
        <p:spPr/>
        <p:txBody>
          <a:bodyPr>
            <a:normAutofit lnSpcReduction="10000"/>
          </a:bodyPr>
          <a:lstStyle/>
          <a:p>
            <a:r>
              <a:rPr lang="en-US" dirty="0"/>
              <a:t>Kubernetes is a software system that allows you to easily deploy and manage </a:t>
            </a:r>
            <a:r>
              <a:rPr lang="en-US" dirty="0" smtClean="0"/>
              <a:t>container</a:t>
            </a:r>
            <a:r>
              <a:rPr lang="en-US" dirty="0"/>
              <a:t>i</a:t>
            </a:r>
            <a:r>
              <a:rPr lang="en-US" dirty="0" smtClean="0"/>
              <a:t>zed </a:t>
            </a:r>
            <a:r>
              <a:rPr lang="en-US" dirty="0"/>
              <a:t>applications on top of </a:t>
            </a:r>
            <a:r>
              <a:rPr lang="en-US" dirty="0" smtClean="0"/>
              <a:t>it.</a:t>
            </a:r>
          </a:p>
          <a:p>
            <a:r>
              <a:rPr lang="en-US" dirty="0" smtClean="0"/>
              <a:t>Relies </a:t>
            </a:r>
            <a:r>
              <a:rPr lang="en-US" dirty="0"/>
              <a:t>on the features of Linux </a:t>
            </a:r>
            <a:r>
              <a:rPr lang="en-US" dirty="0" smtClean="0"/>
              <a:t>containers</a:t>
            </a:r>
          </a:p>
          <a:p>
            <a:r>
              <a:rPr lang="en-US" dirty="0"/>
              <a:t>A</a:t>
            </a:r>
            <a:r>
              <a:rPr lang="en-US" dirty="0" smtClean="0"/>
              <a:t>pps </a:t>
            </a:r>
            <a:r>
              <a:rPr lang="en-US" dirty="0"/>
              <a:t>run in containers, they don’t affect other apps running on same server -&gt; </a:t>
            </a:r>
            <a:r>
              <a:rPr lang="en-US" dirty="0" smtClean="0"/>
              <a:t>run applications </a:t>
            </a:r>
            <a:r>
              <a:rPr lang="en-US" dirty="0"/>
              <a:t>for completely different </a:t>
            </a:r>
            <a:r>
              <a:rPr lang="en-US" dirty="0" smtClean="0"/>
              <a:t>orga</a:t>
            </a:r>
            <a:r>
              <a:rPr lang="en-US" dirty="0"/>
              <a:t>n</a:t>
            </a:r>
            <a:r>
              <a:rPr lang="en-US" dirty="0" smtClean="0"/>
              <a:t>izations </a:t>
            </a:r>
            <a:r>
              <a:rPr lang="en-US" dirty="0"/>
              <a:t>on the same </a:t>
            </a:r>
            <a:r>
              <a:rPr lang="en-US" dirty="0" smtClean="0"/>
              <a:t>hardware</a:t>
            </a:r>
            <a:endParaRPr lang="en-US" dirty="0"/>
          </a:p>
          <a:p>
            <a:pPr lvl="1"/>
            <a:r>
              <a:rPr lang="en-US" dirty="0"/>
              <a:t>maintain complete isolation of hosted </a:t>
            </a:r>
            <a:r>
              <a:rPr lang="en-US" dirty="0" smtClean="0"/>
              <a:t>applications</a:t>
            </a:r>
          </a:p>
          <a:p>
            <a:r>
              <a:rPr lang="en-US" dirty="0"/>
              <a:t>T</a:t>
            </a:r>
            <a:r>
              <a:rPr lang="en-US" dirty="0" smtClean="0"/>
              <a:t>housands </a:t>
            </a:r>
            <a:r>
              <a:rPr lang="en-US" dirty="0"/>
              <a:t>of </a:t>
            </a:r>
            <a:r>
              <a:rPr lang="en-US" dirty="0" smtClean="0"/>
              <a:t>computer </a:t>
            </a:r>
            <a:r>
              <a:rPr lang="en-US" dirty="0"/>
              <a:t>nodes as if all those nodes were a single, </a:t>
            </a:r>
            <a:r>
              <a:rPr lang="en-US" dirty="0" smtClean="0"/>
              <a:t>enormous computer</a:t>
            </a:r>
          </a:p>
          <a:p>
            <a:r>
              <a:rPr lang="en-US" dirty="0" smtClean="0"/>
              <a:t>Deploying </a:t>
            </a:r>
            <a:r>
              <a:rPr lang="en-US" dirty="0"/>
              <a:t>applications through Kubernetes is always the </a:t>
            </a:r>
            <a:r>
              <a:rPr lang="en-US" dirty="0" smtClean="0"/>
              <a:t>same.</a:t>
            </a:r>
          </a:p>
          <a:p>
            <a:r>
              <a:rPr lang="en-US" dirty="0"/>
              <a:t>Kubernetes can be thought of as an operating system for the cluster.</a:t>
            </a:r>
            <a:endParaRPr lang="en-US" b="1" dirty="0"/>
          </a:p>
        </p:txBody>
      </p:sp>
    </p:spTree>
    <p:extLst>
      <p:ext uri="{BB962C8B-B14F-4D97-AF65-F5344CB8AC3E}">
        <p14:creationId xmlns:p14="http://schemas.microsoft.com/office/powerpoint/2010/main" val="3841386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74</a:t>
            </a:fld>
            <a:endParaRPr/>
          </a:p>
        </p:txBody>
      </p:sp>
      <p:sp>
        <p:nvSpPr>
          <p:cNvPr id="804" name="Google Shape;804;p80"/>
          <p:cNvSpPr txBox="1">
            <a:spLocks noGrp="1"/>
          </p:cNvSpPr>
          <p:nvPr>
            <p:ph type="ctrTitle"/>
          </p:nvPr>
        </p:nvSpPr>
        <p:spPr>
          <a:xfrm>
            <a:off x="322884" y="439749"/>
            <a:ext cx="8397228" cy="663338"/>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rgbClr val="344447"/>
              </a:buClr>
              <a:buSzPts val="4000"/>
              <a:buFont typeface="Tahoma"/>
              <a:buNone/>
            </a:pPr>
            <a:r>
              <a:rPr lang="en-US"/>
              <a:t>Glavne značilnosti</a:t>
            </a:r>
            <a:endParaRPr/>
          </a:p>
        </p:txBody>
      </p:sp>
      <p:sp>
        <p:nvSpPr>
          <p:cNvPr id="805" name="Google Shape;805;p80"/>
          <p:cNvSpPr txBox="1">
            <a:spLocks noGrp="1"/>
          </p:cNvSpPr>
          <p:nvPr>
            <p:ph type="subTitle" idx="1"/>
          </p:nvPr>
        </p:nvSpPr>
        <p:spPr>
          <a:xfrm>
            <a:off x="320424" y="1153498"/>
            <a:ext cx="8389316" cy="412175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344447"/>
              </a:buClr>
              <a:buSzPts val="2000"/>
              <a:buFont typeface="Arial"/>
              <a:buChar char="•"/>
            </a:pPr>
            <a:r>
              <a:rPr lang="en-US"/>
              <a:t>Omogoča deklarativen opis stanj z visokonivojskimi koncepti</a:t>
            </a:r>
            <a:endParaRPr/>
          </a:p>
          <a:p>
            <a:pPr marL="342900" lvl="0" indent="-342900" algn="l" rtl="0">
              <a:lnSpc>
                <a:spcPct val="90000"/>
              </a:lnSpc>
              <a:spcBef>
                <a:spcPts val="400"/>
              </a:spcBef>
              <a:spcAft>
                <a:spcPts val="0"/>
              </a:spcAft>
              <a:buClr>
                <a:srgbClr val="344447"/>
              </a:buClr>
              <a:buSzPts val="2000"/>
              <a:buFont typeface="Arial"/>
              <a:buChar char="•"/>
            </a:pPr>
            <a:r>
              <a:rPr lang="en-US"/>
              <a:t>Kontejnerje samodejno razporeja na ustrezne gostitelje</a:t>
            </a:r>
            <a:endParaRPr/>
          </a:p>
          <a:p>
            <a:pPr marL="342900" lvl="0" indent="-342900" algn="l" rtl="0">
              <a:lnSpc>
                <a:spcPct val="90000"/>
              </a:lnSpc>
              <a:spcBef>
                <a:spcPts val="400"/>
              </a:spcBef>
              <a:spcAft>
                <a:spcPts val="0"/>
              </a:spcAft>
              <a:buClr>
                <a:srgbClr val="344447"/>
              </a:buClr>
              <a:buSzPts val="2000"/>
              <a:buFont typeface="Arial"/>
              <a:buChar char="•"/>
            </a:pPr>
            <a:r>
              <a:rPr lang="en-US"/>
              <a:t>Skrbi za vnovični zagon kontejnerjev</a:t>
            </a:r>
            <a:endParaRPr/>
          </a:p>
          <a:p>
            <a:pPr marL="342900" lvl="0" indent="-342900" algn="l" rtl="0">
              <a:lnSpc>
                <a:spcPct val="90000"/>
              </a:lnSpc>
              <a:spcBef>
                <a:spcPts val="400"/>
              </a:spcBef>
              <a:spcAft>
                <a:spcPts val="0"/>
              </a:spcAft>
              <a:buClr>
                <a:srgbClr val="344447"/>
              </a:buClr>
              <a:buSzPts val="2000"/>
              <a:buFont typeface="Arial"/>
              <a:buChar char="•"/>
            </a:pPr>
            <a:r>
              <a:rPr lang="en-US"/>
              <a:t>Prerazporeja kontejnerje v primeru izpada</a:t>
            </a:r>
            <a:endParaRPr/>
          </a:p>
          <a:p>
            <a:pPr marL="342900" lvl="0" indent="-342900" algn="l" rtl="0">
              <a:lnSpc>
                <a:spcPct val="90000"/>
              </a:lnSpc>
              <a:spcBef>
                <a:spcPts val="400"/>
              </a:spcBef>
              <a:spcAft>
                <a:spcPts val="0"/>
              </a:spcAft>
              <a:buClr>
                <a:srgbClr val="344447"/>
              </a:buClr>
              <a:buSzPts val="2000"/>
              <a:buFont typeface="Arial"/>
              <a:buChar char="•"/>
            </a:pPr>
            <a:r>
              <a:rPr lang="en-US"/>
              <a:t>Preverja vitalnost kontejnerjev in poskrbi za njihovo odstranitev, če se ti ne odzivajo</a:t>
            </a:r>
            <a:endParaRPr/>
          </a:p>
          <a:p>
            <a:pPr marL="342900" lvl="0" indent="-342900" algn="l" rtl="0">
              <a:lnSpc>
                <a:spcPct val="90000"/>
              </a:lnSpc>
              <a:spcBef>
                <a:spcPts val="400"/>
              </a:spcBef>
              <a:spcAft>
                <a:spcPts val="0"/>
              </a:spcAft>
              <a:buClr>
                <a:srgbClr val="344447"/>
              </a:buClr>
              <a:buSzPts val="2000"/>
              <a:buFont typeface="Arial"/>
              <a:buChar char="•"/>
            </a:pPr>
            <a:r>
              <a:rPr lang="en-US"/>
              <a:t>Omogoča samodejno horizontalno skaliranje kontejnerjev</a:t>
            </a:r>
            <a:endParaRPr/>
          </a:p>
          <a:p>
            <a:pPr marL="342900" lvl="0" indent="-342900" algn="l" rtl="0">
              <a:lnSpc>
                <a:spcPct val="90000"/>
              </a:lnSpc>
              <a:spcBef>
                <a:spcPts val="400"/>
              </a:spcBef>
              <a:spcAft>
                <a:spcPts val="0"/>
              </a:spcAft>
              <a:buClr>
                <a:srgbClr val="344447"/>
              </a:buClr>
              <a:buSzPts val="2000"/>
              <a:buFont typeface="Arial"/>
              <a:buChar char="•"/>
            </a:pPr>
            <a:r>
              <a:rPr lang="en-US"/>
              <a:t>Omogoča odkrivanje storitev</a:t>
            </a:r>
            <a:endParaRPr/>
          </a:p>
          <a:p>
            <a:pPr marL="342900" lvl="0" indent="-342900" algn="l" rtl="0">
              <a:lnSpc>
                <a:spcPct val="90000"/>
              </a:lnSpc>
              <a:spcBef>
                <a:spcPts val="400"/>
              </a:spcBef>
              <a:spcAft>
                <a:spcPts val="0"/>
              </a:spcAft>
              <a:buClr>
                <a:srgbClr val="344447"/>
              </a:buClr>
              <a:buSzPts val="2000"/>
              <a:buFont typeface="Arial"/>
              <a:buChar char="•"/>
            </a:pPr>
            <a:r>
              <a:rPr lang="en-US"/>
              <a:t>Progresivno posodabljanje aplikaciji</a:t>
            </a:r>
            <a:endParaRPr/>
          </a:p>
          <a:p>
            <a:pPr marL="342900" lvl="0" indent="-342900" algn="l" rtl="0">
              <a:lnSpc>
                <a:spcPct val="90000"/>
              </a:lnSpc>
              <a:spcBef>
                <a:spcPts val="400"/>
              </a:spcBef>
              <a:spcAft>
                <a:spcPts val="0"/>
              </a:spcAft>
              <a:buClr>
                <a:srgbClr val="344447"/>
              </a:buClr>
              <a:buSzPts val="2000"/>
              <a:buFont typeface="Arial"/>
              <a:buChar char="•"/>
            </a:pPr>
            <a:r>
              <a:rPr lang="en-US"/>
              <a:t>Omogoča hranjenje in upravljanje varnostnih podatkov in konfiguracijo aplikaciji</a:t>
            </a:r>
            <a:endParaRPr/>
          </a:p>
          <a:p>
            <a:pPr marL="342900" lvl="0" indent="-342900" algn="l" rtl="0">
              <a:lnSpc>
                <a:spcPct val="90000"/>
              </a:lnSpc>
              <a:spcBef>
                <a:spcPts val="400"/>
              </a:spcBef>
              <a:spcAft>
                <a:spcPts val="0"/>
              </a:spcAft>
              <a:buClr>
                <a:srgbClr val="344447"/>
              </a:buClr>
              <a:buSzPts val="2000"/>
              <a:buFont typeface="Arial"/>
              <a:buChar char="•"/>
            </a:pPr>
            <a:r>
              <a:rPr lang="en-US"/>
              <a:t>Samodejni priklop podatkovnih shramb</a:t>
            </a:r>
            <a:endParaRPr/>
          </a:p>
          <a:p>
            <a:pPr marL="342900" lvl="0" indent="-215900" algn="l" rtl="0">
              <a:lnSpc>
                <a:spcPct val="75000"/>
              </a:lnSpc>
              <a:spcBef>
                <a:spcPts val="400"/>
              </a:spcBef>
              <a:spcAft>
                <a:spcPts val="0"/>
              </a:spcAft>
              <a:buClr>
                <a:srgbClr val="344447"/>
              </a:buClr>
              <a:buSzPts val="2000"/>
              <a:buFont typeface="Arial"/>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ka 5"/>
          <p:cNvPicPr>
            <a:picLocks noChangeAspect="1"/>
          </p:cNvPicPr>
          <p:nvPr/>
        </p:nvPicPr>
        <p:blipFill>
          <a:blip r:embed="rId3"/>
          <a:stretch>
            <a:fillRect/>
          </a:stretch>
        </p:blipFill>
        <p:spPr>
          <a:xfrm>
            <a:off x="67295" y="2669667"/>
            <a:ext cx="5211194" cy="2230432"/>
          </a:xfrm>
          <a:prstGeom prst="rect">
            <a:avLst/>
          </a:prstGeom>
        </p:spPr>
      </p:pic>
      <p:sp>
        <p:nvSpPr>
          <p:cNvPr id="2" name="Naslov 1"/>
          <p:cNvSpPr>
            <a:spLocks noGrp="1"/>
          </p:cNvSpPr>
          <p:nvPr>
            <p:ph type="title"/>
          </p:nvPr>
        </p:nvSpPr>
        <p:spPr/>
        <p:txBody>
          <a:bodyPr/>
          <a:lstStyle/>
          <a:p>
            <a:r>
              <a:rPr lang="en-US" dirty="0" smtClean="0"/>
              <a:t>What Kubernetes does?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75</a:t>
            </a:fld>
            <a:endParaRPr lang="en-GB"/>
          </a:p>
        </p:txBody>
      </p:sp>
      <p:sp>
        <p:nvSpPr>
          <p:cNvPr id="4" name="Označba mesta besedila 3"/>
          <p:cNvSpPr>
            <a:spLocks noGrp="1"/>
          </p:cNvSpPr>
          <p:nvPr>
            <p:ph type="body" sz="quarter" idx="13"/>
          </p:nvPr>
        </p:nvSpPr>
        <p:spPr/>
        <p:txBody>
          <a:bodyPr/>
          <a:lstStyle/>
          <a:p>
            <a:r>
              <a:rPr lang="en-US" dirty="0" smtClean="0"/>
              <a:t>Master </a:t>
            </a:r>
            <a:r>
              <a:rPr lang="en-US" dirty="0"/>
              <a:t>node and any number of worker </a:t>
            </a:r>
            <a:r>
              <a:rPr lang="en-US" dirty="0" smtClean="0"/>
              <a:t>nodes</a:t>
            </a:r>
          </a:p>
          <a:p>
            <a:r>
              <a:rPr lang="en-US" dirty="0" smtClean="0"/>
              <a:t>Developer submits </a:t>
            </a:r>
            <a:r>
              <a:rPr lang="en-US" dirty="0"/>
              <a:t>a list of apps to the master, Kubernetes deploys them to the cluster of worker nodes.</a:t>
            </a:r>
          </a:p>
        </p:txBody>
      </p:sp>
      <p:sp>
        <p:nvSpPr>
          <p:cNvPr id="7" name="Pravokotnik 6"/>
          <p:cNvSpPr/>
          <p:nvPr/>
        </p:nvSpPr>
        <p:spPr>
          <a:xfrm>
            <a:off x="2882656" y="5057905"/>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pic>
        <p:nvPicPr>
          <p:cNvPr id="8" name="Slika 7"/>
          <p:cNvPicPr>
            <a:picLocks noChangeAspect="1"/>
          </p:cNvPicPr>
          <p:nvPr/>
        </p:nvPicPr>
        <p:blipFill>
          <a:blip r:embed="rId4"/>
          <a:stretch>
            <a:fillRect/>
          </a:stretch>
        </p:blipFill>
        <p:spPr>
          <a:xfrm>
            <a:off x="5221337" y="3063331"/>
            <a:ext cx="3922663" cy="1439040"/>
          </a:xfrm>
          <a:prstGeom prst="rect">
            <a:avLst/>
          </a:prstGeom>
        </p:spPr>
      </p:pic>
    </p:spTree>
    <p:extLst>
      <p:ext uri="{BB962C8B-B14F-4D97-AF65-F5344CB8AC3E}">
        <p14:creationId xmlns:p14="http://schemas.microsoft.com/office/powerpoint/2010/main" val="12891763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Running an application in Kubernetes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76</a:t>
            </a:fld>
            <a:endParaRPr lang="en-GB"/>
          </a:p>
        </p:txBody>
      </p:sp>
      <p:sp>
        <p:nvSpPr>
          <p:cNvPr id="4" name="Označba mesta besedila 3"/>
          <p:cNvSpPr>
            <a:spLocks noGrp="1"/>
          </p:cNvSpPr>
          <p:nvPr>
            <p:ph type="body" sz="quarter" idx="13"/>
          </p:nvPr>
        </p:nvSpPr>
        <p:spPr/>
        <p:txBody>
          <a:bodyPr/>
          <a:lstStyle/>
          <a:p>
            <a:pPr marL="457200" indent="-457200">
              <a:buFont typeface="+mj-lt"/>
              <a:buAutoNum type="arabicPeriod"/>
            </a:pPr>
            <a:r>
              <a:rPr lang="en-US" dirty="0"/>
              <a:t>p</a:t>
            </a:r>
            <a:r>
              <a:rPr lang="en-US" dirty="0" smtClean="0"/>
              <a:t>ackage the application </a:t>
            </a:r>
            <a:r>
              <a:rPr lang="en-US" dirty="0"/>
              <a:t>up into one or more container </a:t>
            </a:r>
            <a:r>
              <a:rPr lang="en-US" dirty="0" smtClean="0"/>
              <a:t>images</a:t>
            </a:r>
          </a:p>
          <a:p>
            <a:pPr marL="457200" indent="-457200">
              <a:buFont typeface="+mj-lt"/>
              <a:buAutoNum type="arabicPeriod"/>
            </a:pPr>
            <a:r>
              <a:rPr lang="en-US" dirty="0" smtClean="0"/>
              <a:t>push </a:t>
            </a:r>
            <a:r>
              <a:rPr lang="en-US" dirty="0"/>
              <a:t>those images to an image </a:t>
            </a:r>
            <a:r>
              <a:rPr lang="en-US" dirty="0" smtClean="0"/>
              <a:t>registry</a:t>
            </a:r>
            <a:endParaRPr lang="en-US" dirty="0"/>
          </a:p>
          <a:p>
            <a:pPr marL="457200" indent="-457200">
              <a:buFont typeface="+mj-lt"/>
              <a:buAutoNum type="arabicPeriod"/>
            </a:pPr>
            <a:r>
              <a:rPr lang="en-US" dirty="0" smtClean="0"/>
              <a:t>post </a:t>
            </a:r>
            <a:r>
              <a:rPr lang="en-US" dirty="0"/>
              <a:t>a description of your app to the Kubernetes API </a:t>
            </a:r>
            <a:r>
              <a:rPr lang="en-US" dirty="0" smtClean="0"/>
              <a:t>server</a:t>
            </a:r>
          </a:p>
          <a:p>
            <a:pPr marL="685800" lvl="1"/>
            <a:r>
              <a:rPr lang="en-US" dirty="0" smtClean="0"/>
              <a:t>information </a:t>
            </a:r>
            <a:r>
              <a:rPr lang="en-US" dirty="0"/>
              <a:t>such as the container </a:t>
            </a:r>
            <a:r>
              <a:rPr lang="en-US" dirty="0" smtClean="0"/>
              <a:t>image, </a:t>
            </a:r>
            <a:r>
              <a:rPr lang="en-US" dirty="0"/>
              <a:t>how those components are related to each other, and which ones need to be run </a:t>
            </a:r>
            <a:r>
              <a:rPr lang="en-US" dirty="0" smtClean="0"/>
              <a:t>co-located</a:t>
            </a:r>
          </a:p>
          <a:p>
            <a:pPr marL="400050" indent="-457200">
              <a:buFont typeface="+mj-lt"/>
              <a:buAutoNum type="arabicPeriod"/>
            </a:pPr>
            <a:r>
              <a:rPr lang="en-US" dirty="0"/>
              <a:t>the API server processes your app’s </a:t>
            </a:r>
            <a:r>
              <a:rPr lang="en-US" dirty="0" smtClean="0"/>
              <a:t>description</a:t>
            </a:r>
          </a:p>
          <a:p>
            <a:pPr marL="400050" indent="-457200">
              <a:buFont typeface="+mj-lt"/>
              <a:buAutoNum type="arabicPeriod"/>
            </a:pPr>
            <a:r>
              <a:rPr lang="en-US" dirty="0"/>
              <a:t>the Scheduler schedules the specified groups of containers onto </a:t>
            </a:r>
            <a:r>
              <a:rPr lang="en-US" dirty="0" smtClean="0"/>
              <a:t> the </a:t>
            </a:r>
            <a:r>
              <a:rPr lang="en-US" dirty="0"/>
              <a:t>available worker </a:t>
            </a:r>
            <a:r>
              <a:rPr lang="en-US" dirty="0" smtClean="0"/>
              <a:t>nodes</a:t>
            </a:r>
          </a:p>
          <a:p>
            <a:pPr marL="400050" indent="-457200">
              <a:buFont typeface="+mj-lt"/>
              <a:buAutoNum type="arabicPeriod"/>
            </a:pPr>
            <a:r>
              <a:rPr lang="en-US" dirty="0"/>
              <a:t>t</a:t>
            </a:r>
            <a:r>
              <a:rPr lang="en-US" dirty="0" smtClean="0"/>
              <a:t>he </a:t>
            </a:r>
            <a:r>
              <a:rPr lang="en-US" dirty="0" err="1" smtClean="0"/>
              <a:t>Kubelet</a:t>
            </a:r>
            <a:r>
              <a:rPr lang="en-US" dirty="0" smtClean="0"/>
              <a:t> </a:t>
            </a:r>
            <a:r>
              <a:rPr lang="en-US" dirty="0"/>
              <a:t>on those nodes then instructs the Container Runtime to pull the required container images and run the containers</a:t>
            </a:r>
          </a:p>
        </p:txBody>
      </p:sp>
    </p:spTree>
    <p:extLst>
      <p:ext uri="{BB962C8B-B14F-4D97-AF65-F5344CB8AC3E}">
        <p14:creationId xmlns:p14="http://schemas.microsoft.com/office/powerpoint/2010/main" val="20316401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77</a:t>
            </a:fld>
            <a:endParaRPr lang="en-GB"/>
          </a:p>
        </p:txBody>
      </p:sp>
      <p:pic>
        <p:nvPicPr>
          <p:cNvPr id="5" name="Slika 4"/>
          <p:cNvPicPr>
            <a:picLocks noChangeAspect="1"/>
          </p:cNvPicPr>
          <p:nvPr/>
        </p:nvPicPr>
        <p:blipFill>
          <a:blip r:embed="rId3"/>
          <a:stretch>
            <a:fillRect/>
          </a:stretch>
        </p:blipFill>
        <p:spPr>
          <a:xfrm>
            <a:off x="2624328" y="391034"/>
            <a:ext cx="6140576" cy="4100517"/>
          </a:xfrm>
          <a:prstGeom prst="rect">
            <a:avLst/>
          </a:prstGeom>
        </p:spPr>
      </p:pic>
      <p:sp>
        <p:nvSpPr>
          <p:cNvPr id="6" name="Pravokotnik 5"/>
          <p:cNvSpPr/>
          <p:nvPr/>
        </p:nvSpPr>
        <p:spPr>
          <a:xfrm>
            <a:off x="3750647" y="4657093"/>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pic>
        <p:nvPicPr>
          <p:cNvPr id="3074" name="Picture 2" descr="Automate Progressive Deployments to Kubernetes with Flagger and Linke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889" y="707420"/>
            <a:ext cx="2605404" cy="386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5124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nef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910" y="2460026"/>
            <a:ext cx="4722090" cy="2313826"/>
          </a:xfrm>
          <a:prstGeom prst="rect">
            <a:avLst/>
          </a:prstGeom>
          <a:noFill/>
          <a:extLst>
            <a:ext uri="{909E8E84-426E-40DD-AFC4-6F175D3DCCD1}">
              <a14:hiddenFill xmlns:a14="http://schemas.microsoft.com/office/drawing/2010/main">
                <a:solidFill>
                  <a:srgbClr val="FFFFFF"/>
                </a:solidFill>
              </a14:hiddenFill>
            </a:ext>
          </a:extLst>
        </p:spPr>
      </p:pic>
      <p:sp>
        <p:nvSpPr>
          <p:cNvPr id="2" name="Naslov 1"/>
          <p:cNvSpPr>
            <a:spLocks noGrp="1"/>
          </p:cNvSpPr>
          <p:nvPr>
            <p:ph type="title"/>
          </p:nvPr>
        </p:nvSpPr>
        <p:spPr/>
        <p:txBody>
          <a:bodyPr/>
          <a:lstStyle/>
          <a:p>
            <a:r>
              <a:rPr lang="en-US" dirty="0" smtClean="0"/>
              <a:t>Benefits </a:t>
            </a:r>
            <a:r>
              <a:rPr lang="en-US" dirty="0"/>
              <a:t>of using Kubernetes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78</a:t>
            </a:fld>
            <a:endParaRPr lang="en-GB"/>
          </a:p>
        </p:txBody>
      </p:sp>
      <p:sp>
        <p:nvSpPr>
          <p:cNvPr id="4" name="Označba mesta besedila 3"/>
          <p:cNvSpPr>
            <a:spLocks noGrp="1"/>
          </p:cNvSpPr>
          <p:nvPr>
            <p:ph type="body" sz="quarter" idx="13"/>
          </p:nvPr>
        </p:nvSpPr>
        <p:spPr/>
        <p:txBody>
          <a:bodyPr/>
          <a:lstStyle/>
          <a:p>
            <a:r>
              <a:rPr lang="en-US" dirty="0"/>
              <a:t>S</a:t>
            </a:r>
            <a:r>
              <a:rPr lang="en-US" dirty="0" smtClean="0"/>
              <a:t>implifying application deployment</a:t>
            </a:r>
          </a:p>
          <a:p>
            <a:pPr lvl="1"/>
            <a:r>
              <a:rPr lang="en-US" dirty="0"/>
              <a:t>exposes all its worker nodes as a single deployment platform </a:t>
            </a:r>
            <a:endParaRPr lang="en-US" dirty="0" smtClean="0"/>
          </a:p>
          <a:p>
            <a:r>
              <a:rPr lang="en-US" dirty="0" smtClean="0"/>
              <a:t>Achieving better utilization of hardware</a:t>
            </a:r>
          </a:p>
          <a:p>
            <a:r>
              <a:rPr lang="en-US" dirty="0"/>
              <a:t>H</a:t>
            </a:r>
            <a:r>
              <a:rPr lang="en-US" dirty="0" smtClean="0"/>
              <a:t>ealth checking and self-healing</a:t>
            </a:r>
          </a:p>
          <a:p>
            <a:r>
              <a:rPr lang="en-US" dirty="0"/>
              <a:t>A</a:t>
            </a:r>
            <a:r>
              <a:rPr lang="en-US" dirty="0" smtClean="0"/>
              <a:t>utomatic scaling</a:t>
            </a:r>
          </a:p>
          <a:p>
            <a:r>
              <a:rPr lang="en-US" dirty="0" smtClean="0"/>
              <a:t>Simplifying application development</a:t>
            </a:r>
            <a:endParaRPr lang="en-US" dirty="0"/>
          </a:p>
        </p:txBody>
      </p:sp>
    </p:spTree>
    <p:extLst>
      <p:ext uri="{BB962C8B-B14F-4D97-AF65-F5344CB8AC3E}">
        <p14:creationId xmlns:p14="http://schemas.microsoft.com/office/powerpoint/2010/main" val="8131909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 - architecture</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79</a:t>
            </a:fld>
            <a:endParaRPr lang="en-GB"/>
          </a:p>
        </p:txBody>
      </p:sp>
      <p:sp>
        <p:nvSpPr>
          <p:cNvPr id="4" name="Označba mesta besedila 3"/>
          <p:cNvSpPr>
            <a:spLocks noGrp="1"/>
          </p:cNvSpPr>
          <p:nvPr>
            <p:ph type="body" sz="quarter" idx="13"/>
          </p:nvPr>
        </p:nvSpPr>
        <p:spPr>
          <a:xfrm>
            <a:off x="362609" y="1104900"/>
            <a:ext cx="3976201" cy="3958053"/>
          </a:xfrm>
        </p:spPr>
        <p:txBody>
          <a:bodyPr/>
          <a:lstStyle/>
          <a:p>
            <a:r>
              <a:rPr lang="en-US" dirty="0" smtClean="0"/>
              <a:t>A </a:t>
            </a:r>
            <a:r>
              <a:rPr lang="en-US" dirty="0"/>
              <a:t>Kubernetes cluster is split into two </a:t>
            </a:r>
            <a:r>
              <a:rPr lang="en-US" dirty="0" smtClean="0"/>
              <a:t>parts:</a:t>
            </a:r>
          </a:p>
          <a:p>
            <a:pPr lvl="1"/>
            <a:r>
              <a:rPr lang="en-US" dirty="0"/>
              <a:t>The Kubernetes Control </a:t>
            </a:r>
            <a:r>
              <a:rPr lang="en-US" dirty="0" smtClean="0"/>
              <a:t>Plane</a:t>
            </a:r>
          </a:p>
          <a:p>
            <a:pPr lvl="1"/>
            <a:r>
              <a:rPr lang="en-US" dirty="0"/>
              <a:t>The (worker) </a:t>
            </a:r>
            <a:r>
              <a:rPr lang="en-US" dirty="0" smtClean="0"/>
              <a:t>nodes</a:t>
            </a:r>
          </a:p>
          <a:p>
            <a:r>
              <a:rPr lang="en-US" dirty="0"/>
              <a:t>The </a:t>
            </a:r>
            <a:r>
              <a:rPr lang="en-US" b="1" dirty="0"/>
              <a:t>Control Plane </a:t>
            </a:r>
            <a:r>
              <a:rPr lang="en-US" dirty="0"/>
              <a:t>is what controls and makes the whole cluster </a:t>
            </a:r>
            <a:r>
              <a:rPr lang="en-US" dirty="0" smtClean="0"/>
              <a:t>function.</a:t>
            </a:r>
          </a:p>
          <a:p>
            <a:r>
              <a:rPr lang="en-US" dirty="0"/>
              <a:t>The task of running your containers is up to the components running on each </a:t>
            </a:r>
            <a:r>
              <a:rPr lang="en-US" b="1" dirty="0"/>
              <a:t>worker </a:t>
            </a:r>
            <a:r>
              <a:rPr lang="en-US" b="1" dirty="0" smtClean="0"/>
              <a:t>node</a:t>
            </a:r>
            <a:r>
              <a:rPr lang="en-US" dirty="0" smtClean="0"/>
              <a:t>.</a:t>
            </a:r>
            <a:endParaRPr lang="en-US" dirty="0"/>
          </a:p>
        </p:txBody>
      </p:sp>
      <p:pic>
        <p:nvPicPr>
          <p:cNvPr id="5" name="Slika 4"/>
          <p:cNvPicPr>
            <a:picLocks noChangeAspect="1"/>
          </p:cNvPicPr>
          <p:nvPr/>
        </p:nvPicPr>
        <p:blipFill>
          <a:blip r:embed="rId2"/>
          <a:stretch>
            <a:fillRect/>
          </a:stretch>
        </p:blipFill>
        <p:spPr>
          <a:xfrm>
            <a:off x="4406904" y="1284052"/>
            <a:ext cx="4663982" cy="3154168"/>
          </a:xfrm>
          <a:prstGeom prst="rect">
            <a:avLst/>
          </a:prstGeom>
        </p:spPr>
      </p:pic>
      <p:sp>
        <p:nvSpPr>
          <p:cNvPr id="6" name="Pravokotnik 5"/>
          <p:cNvSpPr/>
          <p:nvPr/>
        </p:nvSpPr>
        <p:spPr>
          <a:xfrm>
            <a:off x="4566980" y="4389817"/>
            <a:ext cx="4572000" cy="246221"/>
          </a:xfrm>
          <a:prstGeom prst="rect">
            <a:avLst/>
          </a:prstGeom>
        </p:spPr>
        <p:txBody>
          <a:bodyPr>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728585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7"/>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Aktivnosti (1)</a:t>
            </a:r>
            <a:endParaRPr/>
          </a:p>
        </p:txBody>
      </p:sp>
      <p:sp>
        <p:nvSpPr>
          <p:cNvPr id="312" name="Google Shape;312;p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8</a:t>
            </a:fld>
            <a:endParaRPr/>
          </a:p>
        </p:txBody>
      </p:sp>
      <p:sp>
        <p:nvSpPr>
          <p:cNvPr id="313" name="Google Shape;313;p7"/>
          <p:cNvSpPr txBox="1">
            <a:spLocks noGrp="1"/>
          </p:cNvSpPr>
          <p:nvPr>
            <p:ph type="body" idx="1"/>
          </p:nvPr>
        </p:nvSpPr>
        <p:spPr>
          <a:xfrm>
            <a:off x="362609" y="1104900"/>
            <a:ext cx="6737387" cy="4115859"/>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344447"/>
              </a:buClr>
              <a:buSzPts val="2000"/>
              <a:buChar char="•"/>
            </a:pPr>
            <a:r>
              <a:rPr lang="en-US"/>
              <a:t>Usposabljanja za podjetja in organizacije</a:t>
            </a:r>
            <a:endParaRPr/>
          </a:p>
          <a:p>
            <a:pPr marL="742950" lvl="1" indent="-285750" algn="l" rtl="0">
              <a:lnSpc>
                <a:spcPct val="90000"/>
              </a:lnSpc>
              <a:spcBef>
                <a:spcPts val="360"/>
              </a:spcBef>
              <a:spcAft>
                <a:spcPts val="0"/>
              </a:spcAft>
              <a:buClr>
                <a:srgbClr val="344447"/>
              </a:buClr>
              <a:buSzPts val="1800"/>
              <a:buChar char="–"/>
            </a:pPr>
            <a:r>
              <a:rPr lang="en-US" sz="1800"/>
              <a:t>IKT-akademija, IoT-akademija, Digitalna akademija</a:t>
            </a:r>
            <a:endParaRPr/>
          </a:p>
          <a:p>
            <a:pPr marL="742950" lvl="1" indent="-285750" algn="l" rtl="0">
              <a:lnSpc>
                <a:spcPct val="90000"/>
              </a:lnSpc>
              <a:spcBef>
                <a:spcPts val="360"/>
              </a:spcBef>
              <a:spcAft>
                <a:spcPts val="0"/>
              </a:spcAft>
              <a:buClr>
                <a:srgbClr val="344447"/>
              </a:buClr>
              <a:buSzPts val="1800"/>
              <a:buChar char="–"/>
            </a:pPr>
            <a:r>
              <a:rPr lang="en-US"/>
              <a:t>Multimedijsko podprto učenje, E-Cho</a:t>
            </a:r>
            <a:endParaRPr/>
          </a:p>
          <a:p>
            <a:pPr marL="342900" lvl="0" indent="-342900" algn="l" rtl="0">
              <a:spcBef>
                <a:spcPts val="400"/>
              </a:spcBef>
              <a:spcAft>
                <a:spcPts val="0"/>
              </a:spcAft>
              <a:buClr>
                <a:srgbClr val="344447"/>
              </a:buClr>
              <a:buSzPts val="2000"/>
              <a:buChar char="•"/>
            </a:pPr>
            <a:r>
              <a:rPr lang="en-US"/>
              <a:t>Prototipiranje, Makerlab/Openlab/FabLab</a:t>
            </a:r>
            <a:endParaRPr/>
          </a:p>
          <a:p>
            <a:pPr marL="742950" lvl="1" indent="-285750" algn="l" rtl="0">
              <a:spcBef>
                <a:spcPts val="360"/>
              </a:spcBef>
              <a:spcAft>
                <a:spcPts val="0"/>
              </a:spcAft>
              <a:buClr>
                <a:srgbClr val="344447"/>
              </a:buClr>
              <a:buSzPts val="1800"/>
              <a:buChar char="–"/>
            </a:pPr>
            <a:r>
              <a:rPr lang="en-US"/>
              <a:t>Rešitve IKT/IoT za različna področja</a:t>
            </a:r>
            <a:endParaRPr/>
          </a:p>
          <a:p>
            <a:pPr marL="742950" lvl="1" indent="-285750" algn="l" rtl="0">
              <a:spcBef>
                <a:spcPts val="360"/>
              </a:spcBef>
              <a:spcAft>
                <a:spcPts val="0"/>
              </a:spcAft>
              <a:buClr>
                <a:srgbClr val="344447"/>
              </a:buClr>
              <a:buSzPts val="1800"/>
              <a:buChar char="–"/>
            </a:pPr>
            <a:r>
              <a:rPr lang="en-US"/>
              <a:t>AR/VR/360</a:t>
            </a:r>
            <a:r>
              <a:rPr lang="en-US" baseline="30000"/>
              <a:t>o</a:t>
            </a:r>
            <a:r>
              <a:rPr lang="en-US"/>
              <a:t> za športne dogodke in dostopnost</a:t>
            </a:r>
            <a:endParaRPr/>
          </a:p>
          <a:p>
            <a:pPr marL="742950" lvl="1" indent="-285750" algn="l" rtl="0">
              <a:spcBef>
                <a:spcPts val="360"/>
              </a:spcBef>
              <a:spcAft>
                <a:spcPts val="0"/>
              </a:spcAft>
              <a:buClr>
                <a:srgbClr val="344447"/>
              </a:buClr>
              <a:buSzPts val="1800"/>
              <a:buChar char="–"/>
            </a:pPr>
            <a:r>
              <a:rPr lang="en-US"/>
              <a:t>Odprto inoviranje: Pametno ogledalo, Gnezdo, SmartFroc</a:t>
            </a:r>
            <a:endParaRPr/>
          </a:p>
          <a:p>
            <a:pPr marL="342900" lvl="0" indent="-342900" algn="l" rtl="0">
              <a:lnSpc>
                <a:spcPct val="90000"/>
              </a:lnSpc>
              <a:spcBef>
                <a:spcPts val="400"/>
              </a:spcBef>
              <a:spcAft>
                <a:spcPts val="0"/>
              </a:spcAft>
              <a:buClr>
                <a:srgbClr val="344447"/>
              </a:buClr>
              <a:buSzPts val="2000"/>
              <a:buChar char="•"/>
            </a:pPr>
            <a:r>
              <a:rPr lang="en-US"/>
              <a:t>Digitalno inovacijsko stičišče</a:t>
            </a:r>
            <a:endParaRPr/>
          </a:p>
          <a:p>
            <a:pPr marL="342900" lvl="0" indent="-342900" algn="l" rtl="0">
              <a:lnSpc>
                <a:spcPct val="90000"/>
              </a:lnSpc>
              <a:spcBef>
                <a:spcPts val="400"/>
              </a:spcBef>
              <a:spcAft>
                <a:spcPts val="0"/>
              </a:spcAft>
              <a:buClr>
                <a:srgbClr val="344447"/>
              </a:buClr>
              <a:buSzPts val="2000"/>
              <a:buChar char="•"/>
            </a:pPr>
            <a:r>
              <a:rPr lang="en-US"/>
              <a:t>Sodelovanje in povezovanje s študenti</a:t>
            </a:r>
            <a:endParaRPr/>
          </a:p>
          <a:p>
            <a:pPr marL="742950" lvl="1" indent="-171450" algn="l" rtl="0">
              <a:lnSpc>
                <a:spcPct val="90000"/>
              </a:lnSpc>
              <a:spcBef>
                <a:spcPts val="360"/>
              </a:spcBef>
              <a:spcAft>
                <a:spcPts val="0"/>
              </a:spcAft>
              <a:buClr>
                <a:srgbClr val="344447"/>
              </a:buClr>
              <a:buSzPts val="1800"/>
              <a:buNone/>
            </a:pPr>
            <a:endParaRPr/>
          </a:p>
          <a:p>
            <a:pPr marL="342900" lvl="0" indent="-215900" algn="l" rtl="0">
              <a:lnSpc>
                <a:spcPct val="90000"/>
              </a:lnSpc>
              <a:spcBef>
                <a:spcPts val="400"/>
              </a:spcBef>
              <a:spcAft>
                <a:spcPts val="0"/>
              </a:spcAft>
              <a:buClr>
                <a:srgbClr val="344447"/>
              </a:buClr>
              <a:buSzPts val="2000"/>
              <a:buNone/>
            </a:pPr>
            <a:endParaRPr/>
          </a:p>
        </p:txBody>
      </p:sp>
      <p:pic>
        <p:nvPicPr>
          <p:cNvPr id="314" name="Google Shape;314;p7" descr="http://www.ltfe.org/wp-content/themes/LTFEorg/images/logo/ict-academy.png">
            <a:hlinkClick r:id="rId3"/>
          </p:cNvPr>
          <p:cNvPicPr preferRelativeResize="0"/>
          <p:nvPr/>
        </p:nvPicPr>
        <p:blipFill rotWithShape="1">
          <a:blip r:embed="rId4">
            <a:alphaModFix/>
          </a:blip>
          <a:srcRect/>
          <a:stretch/>
        </p:blipFill>
        <p:spPr>
          <a:xfrm>
            <a:off x="1328924" y="4664623"/>
            <a:ext cx="1641944" cy="667041"/>
          </a:xfrm>
          <a:prstGeom prst="rect">
            <a:avLst/>
          </a:prstGeom>
          <a:noFill/>
          <a:ln>
            <a:noFill/>
          </a:ln>
        </p:spPr>
      </p:pic>
      <p:pic>
        <p:nvPicPr>
          <p:cNvPr id="315" name="Google Shape;315;p7" descr="http://www.ltfe.org/wp-content/themes/LTFEorg/images/logo/echo.png">
            <a:hlinkClick r:id="rId5"/>
          </p:cNvPr>
          <p:cNvPicPr preferRelativeResize="0"/>
          <p:nvPr/>
        </p:nvPicPr>
        <p:blipFill rotWithShape="1">
          <a:blip r:embed="rId6">
            <a:alphaModFix/>
          </a:blip>
          <a:srcRect/>
          <a:stretch/>
        </p:blipFill>
        <p:spPr>
          <a:xfrm>
            <a:off x="4090063" y="4766020"/>
            <a:ext cx="1349070" cy="548061"/>
          </a:xfrm>
          <a:prstGeom prst="rect">
            <a:avLst/>
          </a:prstGeom>
          <a:noFill/>
          <a:ln>
            <a:noFill/>
          </a:ln>
        </p:spPr>
      </p:pic>
      <p:pic>
        <p:nvPicPr>
          <p:cNvPr id="316" name="Google Shape;316;p7" descr="http://www.ltfe.org/wp-content/themes/LTFEorg/images/logo/makerlab.png">
            <a:hlinkClick r:id="rId7"/>
          </p:cNvPr>
          <p:cNvPicPr preferRelativeResize="0"/>
          <p:nvPr/>
        </p:nvPicPr>
        <p:blipFill rotWithShape="1">
          <a:blip r:embed="rId8">
            <a:alphaModFix/>
          </a:blip>
          <a:srcRect/>
          <a:stretch/>
        </p:blipFill>
        <p:spPr>
          <a:xfrm>
            <a:off x="4090063" y="4045497"/>
            <a:ext cx="1524000" cy="619126"/>
          </a:xfrm>
          <a:prstGeom prst="rect">
            <a:avLst/>
          </a:prstGeom>
          <a:noFill/>
          <a:ln>
            <a:noFill/>
          </a:ln>
        </p:spPr>
      </p:pic>
      <p:pic>
        <p:nvPicPr>
          <p:cNvPr id="317" name="Google Shape;317;p7" descr="http://www.ltfe.org/wp-content/themes/LTFEorg/images/logo/openlab.png">
            <a:hlinkClick r:id="rId9"/>
          </p:cNvPr>
          <p:cNvPicPr preferRelativeResize="0"/>
          <p:nvPr/>
        </p:nvPicPr>
        <p:blipFill rotWithShape="1">
          <a:blip r:embed="rId10">
            <a:alphaModFix/>
          </a:blip>
          <a:srcRect/>
          <a:stretch/>
        </p:blipFill>
        <p:spPr>
          <a:xfrm>
            <a:off x="1209654" y="4146894"/>
            <a:ext cx="1524000" cy="619126"/>
          </a:xfrm>
          <a:prstGeom prst="rect">
            <a:avLst/>
          </a:prstGeom>
          <a:noFill/>
          <a:ln>
            <a:noFill/>
          </a:ln>
        </p:spPr>
      </p:pic>
      <p:pic>
        <p:nvPicPr>
          <p:cNvPr id="318" name="Google Shape;318;p7" descr="New Digital Innovation Hub: 4P DIH | LTFE LMMFE – Laboratory for ..."/>
          <p:cNvPicPr preferRelativeResize="0"/>
          <p:nvPr/>
        </p:nvPicPr>
        <p:blipFill rotWithShape="1">
          <a:blip r:embed="rId11">
            <a:alphaModFix/>
          </a:blip>
          <a:srcRect/>
          <a:stretch/>
        </p:blipFill>
        <p:spPr>
          <a:xfrm>
            <a:off x="6979054" y="1258191"/>
            <a:ext cx="1636393" cy="1094338"/>
          </a:xfrm>
          <a:prstGeom prst="rect">
            <a:avLst/>
          </a:prstGeom>
          <a:noFill/>
          <a:ln>
            <a:noFill/>
          </a:ln>
        </p:spPr>
      </p:pic>
      <p:pic>
        <p:nvPicPr>
          <p:cNvPr id="319" name="Google Shape;319;p7" descr="Informatizacija procesa obravnave sklepov o izvršbi v Abanki ..."/>
          <p:cNvPicPr preferRelativeResize="0"/>
          <p:nvPr/>
        </p:nvPicPr>
        <p:blipFill rotWithShape="1">
          <a:blip r:embed="rId12">
            <a:alphaModFix/>
          </a:blip>
          <a:srcRect/>
          <a:stretch/>
        </p:blipFill>
        <p:spPr>
          <a:xfrm>
            <a:off x="7264379" y="2656800"/>
            <a:ext cx="1403360" cy="981856"/>
          </a:xfrm>
          <a:prstGeom prst="rect">
            <a:avLst/>
          </a:prstGeom>
          <a:noFill/>
          <a:ln>
            <a:noFill/>
          </a:ln>
        </p:spPr>
      </p:pic>
      <p:pic>
        <p:nvPicPr>
          <p:cNvPr id="320" name="Google Shape;320;p7" descr="Slika:Logotip Cene Štupar - CILJ.png - Wikipedija, prosta ..."/>
          <p:cNvPicPr preferRelativeResize="0"/>
          <p:nvPr/>
        </p:nvPicPr>
        <p:blipFill rotWithShape="1">
          <a:blip r:embed="rId13">
            <a:alphaModFix/>
          </a:blip>
          <a:srcRect/>
          <a:stretch/>
        </p:blipFill>
        <p:spPr>
          <a:xfrm>
            <a:off x="6589781" y="3987563"/>
            <a:ext cx="2025666" cy="677060"/>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80</a:t>
            </a:fld>
            <a:endParaRPr lang="en-GB"/>
          </a:p>
        </p:txBody>
      </p:sp>
      <p:sp>
        <p:nvSpPr>
          <p:cNvPr id="6" name="Označba mesta besedila 3"/>
          <p:cNvSpPr>
            <a:spLocks noGrp="1"/>
          </p:cNvSpPr>
          <p:nvPr>
            <p:ph type="body" sz="quarter" idx="13"/>
          </p:nvPr>
        </p:nvSpPr>
        <p:spPr>
          <a:xfrm>
            <a:off x="557956" y="454516"/>
            <a:ext cx="4043227" cy="4613595"/>
          </a:xfrm>
        </p:spPr>
        <p:txBody>
          <a:bodyPr/>
          <a:lstStyle/>
          <a:p>
            <a:pPr marL="0" indent="0">
              <a:buNone/>
            </a:pPr>
            <a:r>
              <a:rPr lang="en-US" b="1" dirty="0"/>
              <a:t>Control Plane </a:t>
            </a:r>
            <a:r>
              <a:rPr lang="en-US" b="1" dirty="0" smtClean="0"/>
              <a:t>Components</a:t>
            </a:r>
          </a:p>
          <a:p>
            <a:r>
              <a:rPr lang="en-US" dirty="0" err="1"/>
              <a:t>etcd</a:t>
            </a:r>
            <a:r>
              <a:rPr lang="en-US" dirty="0"/>
              <a:t> distributed persistent </a:t>
            </a:r>
            <a:r>
              <a:rPr lang="en-US" dirty="0" smtClean="0"/>
              <a:t>storage (</a:t>
            </a:r>
            <a:r>
              <a:rPr lang="en-US" dirty="0" err="1" smtClean="0"/>
              <a:t>etcd</a:t>
            </a:r>
            <a:r>
              <a:rPr lang="en-US" dirty="0" smtClean="0"/>
              <a:t>)</a:t>
            </a:r>
          </a:p>
          <a:p>
            <a:r>
              <a:rPr lang="en-US" dirty="0" smtClean="0"/>
              <a:t>API server (</a:t>
            </a:r>
            <a:r>
              <a:rPr lang="en-US" dirty="0" err="1" smtClean="0"/>
              <a:t>kube-apiserver</a:t>
            </a:r>
            <a:r>
              <a:rPr lang="en-US" dirty="0" smtClean="0"/>
              <a:t>)</a:t>
            </a:r>
          </a:p>
          <a:p>
            <a:r>
              <a:rPr lang="en-US" dirty="0" smtClean="0"/>
              <a:t>Scheduler (</a:t>
            </a:r>
            <a:r>
              <a:rPr lang="en-US" dirty="0" err="1" smtClean="0"/>
              <a:t>kube</a:t>
            </a:r>
            <a:r>
              <a:rPr lang="en-US" dirty="0" smtClean="0"/>
              <a:t>-scheduler)</a:t>
            </a:r>
          </a:p>
          <a:p>
            <a:r>
              <a:rPr lang="en-US" dirty="0"/>
              <a:t>Controller </a:t>
            </a:r>
            <a:r>
              <a:rPr lang="en-US" dirty="0" smtClean="0"/>
              <a:t>Manager (</a:t>
            </a:r>
            <a:r>
              <a:rPr lang="en-US" dirty="0" err="1" smtClean="0"/>
              <a:t>kube</a:t>
            </a:r>
            <a:r>
              <a:rPr lang="en-US" dirty="0" smtClean="0"/>
              <a:t>-controller-manager)</a:t>
            </a:r>
          </a:p>
          <a:p>
            <a:r>
              <a:rPr lang="en-US" dirty="0" smtClean="0"/>
              <a:t>cloud-controller-manager</a:t>
            </a:r>
            <a:endParaRPr lang="en-US" dirty="0"/>
          </a:p>
        </p:txBody>
      </p:sp>
      <p:sp>
        <p:nvSpPr>
          <p:cNvPr id="7" name="Označba mesta besedila 3"/>
          <p:cNvSpPr txBox="1">
            <a:spLocks/>
          </p:cNvSpPr>
          <p:nvPr/>
        </p:nvSpPr>
        <p:spPr>
          <a:xfrm>
            <a:off x="4795737" y="454516"/>
            <a:ext cx="3910519" cy="46135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smtClean="0"/>
              <a:t>Worker Node Components</a:t>
            </a:r>
          </a:p>
          <a:p>
            <a:r>
              <a:rPr lang="en-US" dirty="0" err="1" smtClean="0"/>
              <a:t>Kubelet</a:t>
            </a:r>
            <a:endParaRPr lang="en-US" dirty="0" smtClean="0"/>
          </a:p>
          <a:p>
            <a:r>
              <a:rPr lang="en-US" dirty="0"/>
              <a:t>Kubernetes Service Proxy (</a:t>
            </a:r>
            <a:r>
              <a:rPr lang="en-US" dirty="0" err="1"/>
              <a:t>kube</a:t>
            </a:r>
            <a:r>
              <a:rPr lang="en-US" dirty="0"/>
              <a:t>-proxy</a:t>
            </a:r>
            <a:r>
              <a:rPr lang="en-US" dirty="0" smtClean="0"/>
              <a:t>)</a:t>
            </a:r>
          </a:p>
          <a:p>
            <a:r>
              <a:rPr lang="en-US" dirty="0"/>
              <a:t>Container Runtime (Docker, </a:t>
            </a:r>
            <a:r>
              <a:rPr lang="en-US" dirty="0" err="1"/>
              <a:t>rkt</a:t>
            </a:r>
            <a:r>
              <a:rPr lang="en-US" dirty="0"/>
              <a:t>, or others</a:t>
            </a:r>
            <a:r>
              <a:rPr lang="en-US" dirty="0" smtClean="0"/>
              <a:t>)</a:t>
            </a:r>
          </a:p>
          <a:p>
            <a:endParaRPr lang="en-US" b="1" dirty="0"/>
          </a:p>
        </p:txBody>
      </p:sp>
      <p:sp>
        <p:nvSpPr>
          <p:cNvPr id="5" name="Označba mesta besedila 3"/>
          <p:cNvSpPr txBox="1">
            <a:spLocks/>
          </p:cNvSpPr>
          <p:nvPr/>
        </p:nvSpPr>
        <p:spPr>
          <a:xfrm>
            <a:off x="4698460" y="2649973"/>
            <a:ext cx="4105072" cy="27391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smtClean="0"/>
              <a:t>Add-on Components</a:t>
            </a:r>
          </a:p>
          <a:p>
            <a:r>
              <a:rPr lang="en-US" dirty="0"/>
              <a:t>DNS</a:t>
            </a:r>
          </a:p>
          <a:p>
            <a:r>
              <a:rPr lang="en-US" dirty="0"/>
              <a:t>Web UI (Dashboard)</a:t>
            </a:r>
          </a:p>
          <a:p>
            <a:r>
              <a:rPr lang="en-US" dirty="0"/>
              <a:t>Container Resource Monitoring</a:t>
            </a:r>
          </a:p>
          <a:p>
            <a:r>
              <a:rPr lang="en-US" dirty="0"/>
              <a:t>Cluster-level </a:t>
            </a:r>
            <a:r>
              <a:rPr lang="en-US" dirty="0" smtClean="0"/>
              <a:t>Logging</a:t>
            </a:r>
          </a:p>
          <a:p>
            <a:r>
              <a:rPr lang="en-US" dirty="0" smtClean="0"/>
              <a:t>An </a:t>
            </a:r>
            <a:r>
              <a:rPr lang="en-US" dirty="0"/>
              <a:t>Ingress controller</a:t>
            </a:r>
            <a:endParaRPr lang="en-US" dirty="0" smtClean="0"/>
          </a:p>
          <a:p>
            <a:endParaRPr lang="en-US" dirty="0" smtClean="0"/>
          </a:p>
        </p:txBody>
      </p:sp>
    </p:spTree>
    <p:extLst>
      <p:ext uri="{BB962C8B-B14F-4D97-AF65-F5344CB8AC3E}">
        <p14:creationId xmlns:p14="http://schemas.microsoft.com/office/powerpoint/2010/main" val="30456791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 Components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81</a:t>
            </a:fld>
            <a:endParaRPr lang="en-GB"/>
          </a:p>
        </p:txBody>
      </p:sp>
      <p:sp>
        <p:nvSpPr>
          <p:cNvPr id="4" name="Označba mesta besedila 3"/>
          <p:cNvSpPr>
            <a:spLocks noGrp="1"/>
          </p:cNvSpPr>
          <p:nvPr>
            <p:ph type="body" sz="quarter" idx="13"/>
          </p:nvPr>
        </p:nvSpPr>
        <p:spPr>
          <a:xfrm>
            <a:off x="362609" y="1104900"/>
            <a:ext cx="8431195" cy="4115859"/>
          </a:xfrm>
        </p:spPr>
        <p:txBody>
          <a:bodyPr/>
          <a:lstStyle/>
          <a:p>
            <a:r>
              <a:rPr lang="en-US" dirty="0"/>
              <a:t>A Kubernetes cluster consists of a set of worker machines, called </a:t>
            </a:r>
            <a:r>
              <a:rPr lang="en-US" dirty="0">
                <a:hlinkClick r:id="rId2"/>
              </a:rPr>
              <a:t>nodes</a:t>
            </a:r>
            <a:r>
              <a:rPr lang="en-US" dirty="0"/>
              <a:t>, that run containerized applications. Every cluster has at least one worker node</a:t>
            </a:r>
            <a:r>
              <a:rPr lang="en-US" dirty="0" smtClean="0"/>
              <a:t>.</a:t>
            </a:r>
          </a:p>
          <a:p>
            <a:r>
              <a:rPr lang="en-US" dirty="0"/>
              <a:t>In production environments, the control plane usually runs across multiple computers and a cluster usually runs multiple nodes, providing fault-tolerance and high availability</a:t>
            </a:r>
            <a:r>
              <a:rPr lang="en-US" dirty="0" smtClean="0"/>
              <a:t>.</a:t>
            </a:r>
          </a:p>
          <a:p>
            <a:r>
              <a:rPr lang="en-US" dirty="0"/>
              <a:t>The previously mentioned components all run as individual processes</a:t>
            </a:r>
            <a:r>
              <a:rPr lang="en-US" dirty="0" smtClean="0"/>
              <a:t>.</a:t>
            </a:r>
          </a:p>
          <a:p>
            <a:r>
              <a:rPr lang="en-US" dirty="0" smtClean="0"/>
              <a:t>To </a:t>
            </a:r>
            <a:r>
              <a:rPr lang="en-US" dirty="0"/>
              <a:t>get all the features Kubernetes provides, all these components need to be running.</a:t>
            </a:r>
            <a:endParaRPr lang="en-US" dirty="0" smtClean="0"/>
          </a:p>
          <a:p>
            <a:endParaRPr lang="en-US" dirty="0"/>
          </a:p>
        </p:txBody>
      </p:sp>
    </p:spTree>
    <p:extLst>
      <p:ext uri="{BB962C8B-B14F-4D97-AF65-F5344CB8AC3E}">
        <p14:creationId xmlns:p14="http://schemas.microsoft.com/office/powerpoint/2010/main" val="22308959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82</a:t>
            </a:fld>
            <a:endParaRPr lang="en-GB"/>
          </a:p>
        </p:txBody>
      </p:sp>
      <p:pic>
        <p:nvPicPr>
          <p:cNvPr id="5" name="Slika 4"/>
          <p:cNvPicPr>
            <a:picLocks noChangeAspect="1"/>
          </p:cNvPicPr>
          <p:nvPr/>
        </p:nvPicPr>
        <p:blipFill>
          <a:blip r:embed="rId2"/>
          <a:stretch>
            <a:fillRect/>
          </a:stretch>
        </p:blipFill>
        <p:spPr>
          <a:xfrm>
            <a:off x="461526" y="593723"/>
            <a:ext cx="8405427" cy="4075889"/>
          </a:xfrm>
          <a:prstGeom prst="rect">
            <a:avLst/>
          </a:prstGeom>
        </p:spPr>
      </p:pic>
      <p:sp>
        <p:nvSpPr>
          <p:cNvPr id="6" name="Pravokotnik 5"/>
          <p:cNvSpPr/>
          <p:nvPr/>
        </p:nvSpPr>
        <p:spPr>
          <a:xfrm>
            <a:off x="559182" y="4514644"/>
            <a:ext cx="5277413"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Kubernetes Components (https://kubernetes.io/docs/concepts/overview/components/)</a:t>
            </a:r>
          </a:p>
        </p:txBody>
      </p:sp>
    </p:spTree>
    <p:extLst>
      <p:ext uri="{BB962C8B-B14F-4D97-AF65-F5344CB8AC3E}">
        <p14:creationId xmlns:p14="http://schemas.microsoft.com/office/powerpoint/2010/main" val="39027662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etcd</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83</a:t>
            </a:fld>
            <a:endParaRPr lang="en-GB"/>
          </a:p>
        </p:txBody>
      </p:sp>
      <p:sp>
        <p:nvSpPr>
          <p:cNvPr id="4" name="Označba mesta besedila 3"/>
          <p:cNvSpPr>
            <a:spLocks noGrp="1"/>
          </p:cNvSpPr>
          <p:nvPr>
            <p:ph type="body" sz="quarter" idx="13"/>
          </p:nvPr>
        </p:nvSpPr>
        <p:spPr/>
        <p:txBody>
          <a:bodyPr>
            <a:normAutofit/>
          </a:bodyPr>
          <a:lstStyle/>
          <a:p>
            <a:r>
              <a:rPr lang="en-US" dirty="0" smtClean="0"/>
              <a:t>consistent </a:t>
            </a:r>
            <a:r>
              <a:rPr lang="en-US" dirty="0"/>
              <a:t>and highly-available key value store used as Kubernetes' backing store for all cluster </a:t>
            </a:r>
            <a:r>
              <a:rPr lang="en-US" dirty="0" smtClean="0"/>
              <a:t>data</a:t>
            </a:r>
          </a:p>
          <a:p>
            <a:r>
              <a:rPr lang="en-US" dirty="0"/>
              <a:t>you can run more than one </a:t>
            </a:r>
            <a:r>
              <a:rPr lang="en-US" dirty="0" err="1"/>
              <a:t>etcd</a:t>
            </a:r>
            <a:r>
              <a:rPr lang="en-US" dirty="0"/>
              <a:t> instance to provide both high </a:t>
            </a:r>
            <a:r>
              <a:rPr lang="en-US" dirty="0" smtClean="0"/>
              <a:t>availability</a:t>
            </a:r>
          </a:p>
          <a:p>
            <a:pPr lvl="1"/>
            <a:r>
              <a:rPr lang="en-US" dirty="0" smtClean="0"/>
              <a:t>the number of </a:t>
            </a:r>
            <a:r>
              <a:rPr lang="en-US" dirty="0" err="1" smtClean="0"/>
              <a:t>etcd</a:t>
            </a:r>
            <a:r>
              <a:rPr lang="en-US" dirty="0" smtClean="0"/>
              <a:t> instances should be an odd number</a:t>
            </a:r>
          </a:p>
          <a:p>
            <a:r>
              <a:rPr lang="en-US" dirty="0" smtClean="0"/>
              <a:t>the </a:t>
            </a:r>
            <a:r>
              <a:rPr lang="en-US" dirty="0"/>
              <a:t>only component that talks to </a:t>
            </a:r>
            <a:r>
              <a:rPr lang="en-US" dirty="0" err="1"/>
              <a:t>etcd</a:t>
            </a:r>
            <a:r>
              <a:rPr lang="en-US" dirty="0"/>
              <a:t> directly is the Kubernetes API </a:t>
            </a:r>
            <a:r>
              <a:rPr lang="en-US" dirty="0" smtClean="0"/>
              <a:t>server</a:t>
            </a:r>
          </a:p>
          <a:p>
            <a:pPr lvl="1"/>
            <a:r>
              <a:rPr lang="en-US" dirty="0"/>
              <a:t>a more robust optimistic locking </a:t>
            </a:r>
            <a:r>
              <a:rPr lang="en-US" dirty="0" smtClean="0"/>
              <a:t>system</a:t>
            </a:r>
          </a:p>
          <a:p>
            <a:pPr lvl="1"/>
            <a:r>
              <a:rPr lang="en-US" dirty="0" smtClean="0"/>
              <a:t>Validation</a:t>
            </a:r>
          </a:p>
          <a:p>
            <a:pPr lvl="1"/>
            <a:r>
              <a:rPr lang="en-US" dirty="0"/>
              <a:t>much simpler to replace it in the </a:t>
            </a:r>
            <a:r>
              <a:rPr lang="en-US" dirty="0" smtClean="0"/>
              <a:t>future</a:t>
            </a:r>
          </a:p>
          <a:p>
            <a:r>
              <a:rPr lang="en-US" dirty="0"/>
              <a:t>is the only place Kubernetes stores cluster state and metadata</a:t>
            </a:r>
            <a:endParaRPr lang="en-US" dirty="0" smtClean="0"/>
          </a:p>
          <a:p>
            <a:endParaRPr lang="en-US" dirty="0"/>
          </a:p>
        </p:txBody>
      </p:sp>
      <p:pic>
        <p:nvPicPr>
          <p:cNvPr id="5" name="Slika 4"/>
          <p:cNvPicPr>
            <a:picLocks noChangeAspect="1"/>
          </p:cNvPicPr>
          <p:nvPr/>
        </p:nvPicPr>
        <p:blipFill>
          <a:blip r:embed="rId3"/>
          <a:stretch>
            <a:fillRect/>
          </a:stretch>
        </p:blipFill>
        <p:spPr>
          <a:xfrm>
            <a:off x="6662725" y="0"/>
            <a:ext cx="2481275" cy="990425"/>
          </a:xfrm>
          <a:prstGeom prst="rect">
            <a:avLst/>
          </a:prstGeom>
        </p:spPr>
      </p:pic>
    </p:spTree>
    <p:extLst>
      <p:ext uri="{BB962C8B-B14F-4D97-AF65-F5344CB8AC3E}">
        <p14:creationId xmlns:p14="http://schemas.microsoft.com/office/powerpoint/2010/main" val="26486793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API </a:t>
            </a:r>
            <a:r>
              <a:rPr lang="en-US" dirty="0" smtClean="0"/>
              <a:t>server (</a:t>
            </a:r>
            <a:r>
              <a:rPr lang="en-US" dirty="0" err="1" smtClean="0"/>
              <a:t>kube-apiserver</a:t>
            </a:r>
            <a:r>
              <a:rPr lang="en-US" dirty="0" smtClean="0"/>
              <a:t>)</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84</a:t>
            </a:fld>
            <a:endParaRPr lang="en-GB"/>
          </a:p>
        </p:txBody>
      </p:sp>
      <p:sp>
        <p:nvSpPr>
          <p:cNvPr id="4" name="Označba mesta besedila 3"/>
          <p:cNvSpPr>
            <a:spLocks noGrp="1"/>
          </p:cNvSpPr>
          <p:nvPr>
            <p:ph type="body" sz="quarter" idx="13"/>
          </p:nvPr>
        </p:nvSpPr>
        <p:spPr>
          <a:xfrm>
            <a:off x="362609" y="1104900"/>
            <a:ext cx="8118603" cy="4115859"/>
          </a:xfrm>
        </p:spPr>
        <p:txBody>
          <a:bodyPr/>
          <a:lstStyle/>
          <a:p>
            <a:r>
              <a:rPr lang="en-US" dirty="0"/>
              <a:t>a </a:t>
            </a:r>
            <a:r>
              <a:rPr lang="en-US" dirty="0" smtClean="0"/>
              <a:t>control plane component </a:t>
            </a:r>
            <a:r>
              <a:rPr lang="en-US" dirty="0"/>
              <a:t> </a:t>
            </a:r>
            <a:r>
              <a:rPr lang="en-US" dirty="0" smtClean="0"/>
              <a:t>that exposes </a:t>
            </a:r>
            <a:r>
              <a:rPr lang="en-US" dirty="0"/>
              <a:t>the Kubernetes </a:t>
            </a:r>
            <a:r>
              <a:rPr lang="en-US" dirty="0" smtClean="0"/>
              <a:t>API</a:t>
            </a:r>
          </a:p>
          <a:p>
            <a:r>
              <a:rPr lang="en-US" dirty="0"/>
              <a:t>API server is the front end for the Kubernetes control </a:t>
            </a:r>
            <a:r>
              <a:rPr lang="en-US" dirty="0" smtClean="0"/>
              <a:t>plane</a:t>
            </a:r>
          </a:p>
          <a:p>
            <a:r>
              <a:rPr lang="en-US" dirty="0" err="1"/>
              <a:t>kube-apiserver</a:t>
            </a:r>
            <a:r>
              <a:rPr lang="en-US" dirty="0"/>
              <a:t> is designed to </a:t>
            </a:r>
            <a:r>
              <a:rPr lang="en-US" b="1" dirty="0" smtClean="0"/>
              <a:t>scale horizontally </a:t>
            </a:r>
            <a:r>
              <a:rPr lang="en-US" dirty="0" smtClean="0"/>
              <a:t>(run </a:t>
            </a:r>
            <a:r>
              <a:rPr lang="en-US" dirty="0"/>
              <a:t>several instances of </a:t>
            </a:r>
            <a:r>
              <a:rPr lang="en-US" dirty="0" err="1"/>
              <a:t>kube-apiserver</a:t>
            </a:r>
            <a:r>
              <a:rPr lang="en-US" dirty="0"/>
              <a:t> and balance traffic between those instances</a:t>
            </a:r>
            <a:r>
              <a:rPr lang="en-US" dirty="0" smtClean="0"/>
              <a:t>)</a:t>
            </a:r>
          </a:p>
          <a:p>
            <a:r>
              <a:rPr lang="en-US" dirty="0"/>
              <a:t>Kubernetes system components </a:t>
            </a:r>
            <a:r>
              <a:rPr lang="en-US" b="1" dirty="0"/>
              <a:t>communicate only</a:t>
            </a:r>
            <a:r>
              <a:rPr lang="en-US" dirty="0"/>
              <a:t> with the API </a:t>
            </a:r>
            <a:r>
              <a:rPr lang="en-US" dirty="0" smtClean="0"/>
              <a:t>server</a:t>
            </a:r>
          </a:p>
          <a:p>
            <a:pPr lvl="1"/>
            <a:r>
              <a:rPr lang="en-US" dirty="0"/>
              <a:t>used by all other components and by </a:t>
            </a:r>
            <a:r>
              <a:rPr lang="en-US" dirty="0" smtClean="0"/>
              <a:t>clients</a:t>
            </a:r>
          </a:p>
          <a:p>
            <a:r>
              <a:rPr lang="en-US" dirty="0" smtClean="0"/>
              <a:t>it </a:t>
            </a:r>
            <a:r>
              <a:rPr lang="en-US" dirty="0"/>
              <a:t>provides a CRUD (Create, Read, Update, Delete) interface for querying and modifying the cluster state over a RESTful </a:t>
            </a:r>
            <a:r>
              <a:rPr lang="en-US" dirty="0" smtClean="0"/>
              <a:t>API</a:t>
            </a:r>
          </a:p>
          <a:p>
            <a:r>
              <a:rPr lang="en-US" dirty="0"/>
              <a:t>performs validation of those objects, so clients can’t store improperly configured objects</a:t>
            </a:r>
            <a:endParaRPr lang="en-US" dirty="0" smtClean="0"/>
          </a:p>
          <a:p>
            <a:endParaRPr lang="en-US" dirty="0" smtClean="0"/>
          </a:p>
          <a:p>
            <a:endParaRPr lang="en-US" dirty="0"/>
          </a:p>
        </p:txBody>
      </p:sp>
    </p:spTree>
    <p:extLst>
      <p:ext uri="{BB962C8B-B14F-4D97-AF65-F5344CB8AC3E}">
        <p14:creationId xmlns:p14="http://schemas.microsoft.com/office/powerpoint/2010/main" val="25214063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85</a:t>
            </a:fld>
            <a:endParaRPr lang="en-GB"/>
          </a:p>
        </p:txBody>
      </p:sp>
      <p:sp>
        <p:nvSpPr>
          <p:cNvPr id="4" name="Označba mesta besedila 3"/>
          <p:cNvSpPr>
            <a:spLocks noGrp="1"/>
          </p:cNvSpPr>
          <p:nvPr>
            <p:ph type="body" sz="quarter" idx="13"/>
          </p:nvPr>
        </p:nvSpPr>
        <p:spPr>
          <a:xfrm>
            <a:off x="362609" y="262648"/>
            <a:ext cx="8246370" cy="2889112"/>
          </a:xfrm>
        </p:spPr>
        <p:txBody>
          <a:bodyPr>
            <a:normAutofit fontScale="92500" lnSpcReduction="10000"/>
          </a:bodyPr>
          <a:lstStyle/>
          <a:p>
            <a:r>
              <a:rPr lang="en-US" dirty="0"/>
              <a:t>One of the API server’s clients is the command-line tool </a:t>
            </a:r>
            <a:r>
              <a:rPr lang="en-US" dirty="0" err="1" smtClean="0"/>
              <a:t>kubectl</a:t>
            </a:r>
            <a:endParaRPr lang="en-US" dirty="0" smtClean="0"/>
          </a:p>
          <a:p>
            <a:pPr lvl="1"/>
            <a:r>
              <a:rPr lang="en-US" dirty="0"/>
              <a:t>creating a resource from a JSON file and make an HTTP POST </a:t>
            </a:r>
            <a:r>
              <a:rPr lang="en-US" dirty="0" smtClean="0"/>
              <a:t>request</a:t>
            </a:r>
          </a:p>
          <a:p>
            <a:r>
              <a:rPr lang="en-US" b="1" dirty="0"/>
              <a:t>authenticate</a:t>
            </a:r>
            <a:r>
              <a:rPr lang="en-US" dirty="0"/>
              <a:t> the client sending the request (determines who is sending the request</a:t>
            </a:r>
            <a:r>
              <a:rPr lang="en-US" dirty="0" smtClean="0"/>
              <a:t>)</a:t>
            </a:r>
          </a:p>
          <a:p>
            <a:r>
              <a:rPr lang="en-US" b="1" dirty="0" smtClean="0"/>
              <a:t>authorize</a:t>
            </a:r>
            <a:r>
              <a:rPr lang="en-US" dirty="0" smtClean="0"/>
              <a:t> </a:t>
            </a:r>
            <a:r>
              <a:rPr lang="en-US" dirty="0"/>
              <a:t>whether the authenticated user can perform the requested action on the requested </a:t>
            </a:r>
            <a:r>
              <a:rPr lang="en-US" dirty="0" smtClean="0"/>
              <a:t>resource</a:t>
            </a:r>
          </a:p>
          <a:p>
            <a:r>
              <a:rPr lang="en-US" dirty="0" smtClean="0"/>
              <a:t>validating and/or modifying the resource in the request with </a:t>
            </a:r>
            <a:r>
              <a:rPr lang="en-US" b="1" dirty="0" smtClean="0"/>
              <a:t>admission</a:t>
            </a:r>
            <a:r>
              <a:rPr lang="en-US" dirty="0" smtClean="0"/>
              <a:t> control plugins</a:t>
            </a:r>
          </a:p>
          <a:p>
            <a:r>
              <a:rPr lang="en-US" dirty="0" smtClean="0"/>
              <a:t>API </a:t>
            </a:r>
            <a:r>
              <a:rPr lang="en-US" dirty="0"/>
              <a:t>server then </a:t>
            </a:r>
            <a:r>
              <a:rPr lang="en-US" b="1" dirty="0" smtClean="0"/>
              <a:t>validates</a:t>
            </a:r>
            <a:r>
              <a:rPr lang="en-US" dirty="0" smtClean="0"/>
              <a:t> </a:t>
            </a:r>
            <a:r>
              <a:rPr lang="en-US" dirty="0"/>
              <a:t>the object</a:t>
            </a:r>
            <a:endParaRPr lang="en-US" dirty="0" smtClean="0"/>
          </a:p>
          <a:p>
            <a:endParaRPr lang="en-US" dirty="0"/>
          </a:p>
        </p:txBody>
      </p:sp>
      <p:pic>
        <p:nvPicPr>
          <p:cNvPr id="5" name="Slika 4"/>
          <p:cNvPicPr>
            <a:picLocks noChangeAspect="1"/>
          </p:cNvPicPr>
          <p:nvPr/>
        </p:nvPicPr>
        <p:blipFill>
          <a:blip r:embed="rId2"/>
          <a:stretch>
            <a:fillRect/>
          </a:stretch>
        </p:blipFill>
        <p:spPr>
          <a:xfrm>
            <a:off x="1001948" y="3151761"/>
            <a:ext cx="7228687" cy="2068997"/>
          </a:xfrm>
          <a:prstGeom prst="rect">
            <a:avLst/>
          </a:prstGeom>
        </p:spPr>
      </p:pic>
      <p:sp>
        <p:nvSpPr>
          <p:cNvPr id="6" name="Pravokotnik 5"/>
          <p:cNvSpPr/>
          <p:nvPr/>
        </p:nvSpPr>
        <p:spPr>
          <a:xfrm>
            <a:off x="2052535" y="5141260"/>
            <a:ext cx="4572000" cy="246221"/>
          </a:xfrm>
          <a:prstGeom prst="rect">
            <a:avLst/>
          </a:prstGeom>
        </p:spPr>
        <p:txBody>
          <a:bodyPr>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280621997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Scheduler </a:t>
            </a:r>
            <a:r>
              <a:rPr lang="en-US" dirty="0" smtClean="0"/>
              <a:t>(</a:t>
            </a:r>
            <a:r>
              <a:rPr lang="en-US" dirty="0" err="1" smtClean="0"/>
              <a:t>kube</a:t>
            </a:r>
            <a:r>
              <a:rPr lang="en-US" dirty="0" smtClean="0"/>
              <a:t>-scheduler)</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86</a:t>
            </a:fld>
            <a:endParaRPr lang="en-GB"/>
          </a:p>
        </p:txBody>
      </p:sp>
      <p:sp>
        <p:nvSpPr>
          <p:cNvPr id="4" name="Označba mesta besedila 3"/>
          <p:cNvSpPr>
            <a:spLocks noGrp="1"/>
          </p:cNvSpPr>
          <p:nvPr>
            <p:ph type="body" sz="quarter" idx="13"/>
          </p:nvPr>
        </p:nvSpPr>
        <p:spPr>
          <a:xfrm>
            <a:off x="362609" y="1104900"/>
            <a:ext cx="8118603" cy="4186947"/>
          </a:xfrm>
        </p:spPr>
        <p:txBody>
          <a:bodyPr>
            <a:normAutofit fontScale="92500"/>
          </a:bodyPr>
          <a:lstStyle/>
          <a:p>
            <a:r>
              <a:rPr lang="en-US" dirty="0"/>
              <a:t>watches for newly created Pods with no assigned node, and selects a node for them to run </a:t>
            </a:r>
            <a:r>
              <a:rPr lang="en-US" dirty="0" smtClean="0"/>
              <a:t>on</a:t>
            </a:r>
          </a:p>
          <a:p>
            <a:r>
              <a:rPr lang="en-US" dirty="0" smtClean="0"/>
              <a:t>the </a:t>
            </a:r>
            <a:r>
              <a:rPr lang="en-US" dirty="0"/>
              <a:t>Scheduler doesn’t instruct the selected node -&gt; update the pod definition through the API server -&gt; API server then notifies the </a:t>
            </a:r>
            <a:r>
              <a:rPr lang="en-US" dirty="0" err="1" smtClean="0"/>
              <a:t>Kubelet</a:t>
            </a:r>
            <a:endParaRPr lang="en-US" dirty="0" smtClean="0"/>
          </a:p>
          <a:p>
            <a:r>
              <a:rPr lang="en-US" dirty="0"/>
              <a:t>you can write your own scheduling component and use that instead</a:t>
            </a:r>
            <a:endParaRPr lang="en-US" dirty="0" smtClean="0"/>
          </a:p>
          <a:p>
            <a:r>
              <a:rPr lang="en-US" dirty="0"/>
              <a:t>Factors taken into account for scheduling decisions </a:t>
            </a:r>
            <a:r>
              <a:rPr lang="en-US" dirty="0" smtClean="0"/>
              <a:t>include:</a:t>
            </a:r>
          </a:p>
          <a:p>
            <a:pPr lvl="1"/>
            <a:r>
              <a:rPr lang="en-US" dirty="0" smtClean="0"/>
              <a:t>individual </a:t>
            </a:r>
            <a:r>
              <a:rPr lang="en-US" dirty="0"/>
              <a:t>and collective resource </a:t>
            </a:r>
            <a:r>
              <a:rPr lang="en-US" dirty="0" smtClean="0"/>
              <a:t>requirements,</a:t>
            </a:r>
          </a:p>
          <a:p>
            <a:pPr lvl="1"/>
            <a:r>
              <a:rPr lang="en-US" dirty="0" smtClean="0"/>
              <a:t>hardware/software/policy constraints,</a:t>
            </a:r>
          </a:p>
          <a:p>
            <a:pPr lvl="1"/>
            <a:r>
              <a:rPr lang="en-US" dirty="0" smtClean="0"/>
              <a:t>affinity </a:t>
            </a:r>
            <a:r>
              <a:rPr lang="en-US" dirty="0"/>
              <a:t>and anti-affinity specifications, </a:t>
            </a:r>
            <a:endParaRPr lang="en-US" dirty="0" smtClean="0"/>
          </a:p>
          <a:p>
            <a:pPr lvl="1"/>
            <a:r>
              <a:rPr lang="en-US" dirty="0" smtClean="0"/>
              <a:t>data </a:t>
            </a:r>
            <a:r>
              <a:rPr lang="en-US" dirty="0"/>
              <a:t>locality, </a:t>
            </a:r>
            <a:endParaRPr lang="en-US" dirty="0" smtClean="0"/>
          </a:p>
          <a:p>
            <a:pPr lvl="1"/>
            <a:r>
              <a:rPr lang="en-US" dirty="0" smtClean="0"/>
              <a:t>inter-workload interference,</a:t>
            </a:r>
          </a:p>
          <a:p>
            <a:pPr lvl="1"/>
            <a:r>
              <a:rPr lang="en-US" dirty="0" smtClean="0"/>
              <a:t>deadlines</a:t>
            </a:r>
            <a:endParaRPr lang="en-US" dirty="0"/>
          </a:p>
        </p:txBody>
      </p:sp>
    </p:spTree>
    <p:extLst>
      <p:ext uri="{BB962C8B-B14F-4D97-AF65-F5344CB8AC3E}">
        <p14:creationId xmlns:p14="http://schemas.microsoft.com/office/powerpoint/2010/main" val="8386322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87</a:t>
            </a:fld>
            <a:endParaRPr lang="en-GB"/>
          </a:p>
        </p:txBody>
      </p:sp>
      <p:sp>
        <p:nvSpPr>
          <p:cNvPr id="4" name="Označba mesta besedila 3"/>
          <p:cNvSpPr>
            <a:spLocks noGrp="1"/>
          </p:cNvSpPr>
          <p:nvPr>
            <p:ph type="body" sz="quarter" idx="13"/>
          </p:nvPr>
        </p:nvSpPr>
        <p:spPr>
          <a:xfrm>
            <a:off x="362609" y="389107"/>
            <a:ext cx="8118603" cy="2344366"/>
          </a:xfrm>
        </p:spPr>
        <p:txBody>
          <a:bodyPr/>
          <a:lstStyle/>
          <a:p>
            <a:r>
              <a:rPr lang="en-US" b="1" dirty="0"/>
              <a:t>T</a:t>
            </a:r>
            <a:r>
              <a:rPr lang="en-US" b="1" dirty="0" smtClean="0"/>
              <a:t>he default scheduling algorithm:</a:t>
            </a:r>
          </a:p>
          <a:p>
            <a:pPr lvl="1"/>
            <a:r>
              <a:rPr lang="en-US" dirty="0"/>
              <a:t>Filtering the list of all nodes to obtain a list of acceptable nodes the pod can be scheduled </a:t>
            </a:r>
            <a:r>
              <a:rPr lang="en-US" dirty="0" smtClean="0"/>
              <a:t>to</a:t>
            </a:r>
          </a:p>
          <a:p>
            <a:pPr lvl="1"/>
            <a:r>
              <a:rPr lang="en-US" dirty="0"/>
              <a:t>Prioritizing the acceptable nodes and choosing the best one</a:t>
            </a:r>
            <a:r>
              <a:rPr lang="en-US" dirty="0" smtClean="0"/>
              <a:t>.</a:t>
            </a:r>
          </a:p>
          <a:p>
            <a:pPr lvl="2"/>
            <a:r>
              <a:rPr lang="en-US" dirty="0"/>
              <a:t>If multiple nodes have the highest score, round-robin is used to ensure pods are deployed across all of them </a:t>
            </a:r>
            <a:r>
              <a:rPr lang="en-US" dirty="0" smtClean="0"/>
              <a:t>evenly.</a:t>
            </a:r>
          </a:p>
        </p:txBody>
      </p:sp>
      <p:pic>
        <p:nvPicPr>
          <p:cNvPr id="5" name="Slika 4"/>
          <p:cNvPicPr>
            <a:picLocks noChangeAspect="1"/>
          </p:cNvPicPr>
          <p:nvPr/>
        </p:nvPicPr>
        <p:blipFill>
          <a:blip r:embed="rId3"/>
          <a:stretch>
            <a:fillRect/>
          </a:stretch>
        </p:blipFill>
        <p:spPr>
          <a:xfrm>
            <a:off x="626619" y="2589426"/>
            <a:ext cx="7969924" cy="2031212"/>
          </a:xfrm>
          <a:prstGeom prst="rect">
            <a:avLst/>
          </a:prstGeom>
        </p:spPr>
      </p:pic>
      <p:sp>
        <p:nvSpPr>
          <p:cNvPr id="6" name="Pravokotnik 5"/>
          <p:cNvSpPr/>
          <p:nvPr/>
        </p:nvSpPr>
        <p:spPr>
          <a:xfrm>
            <a:off x="656167" y="4619460"/>
            <a:ext cx="4572000" cy="246221"/>
          </a:xfrm>
          <a:prstGeom prst="rect">
            <a:avLst/>
          </a:prstGeom>
        </p:spPr>
        <p:txBody>
          <a:bodyPr>
            <a:spAutoFit/>
          </a:bodyPr>
          <a:lstStyle/>
          <a:p>
            <a:r>
              <a:rPr lang="en-US" sz="1000" dirty="0">
                <a:solidFill>
                  <a:schemeClr val="bg1">
                    <a:lumMod val="50000"/>
                  </a:schemeClr>
                </a:solidFill>
              </a:rPr>
              <a:t>S</a:t>
            </a:r>
            <a:r>
              <a:rPr lang="en-US" sz="1000" dirty="0" smtClean="0">
                <a:solidFill>
                  <a:schemeClr val="bg1">
                    <a:lumMod val="50000"/>
                  </a:schemeClr>
                </a:solidFill>
              </a:rPr>
              <a:t>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359543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Controller Manager (</a:t>
            </a:r>
            <a:r>
              <a:rPr lang="en-US" dirty="0" err="1"/>
              <a:t>kube</a:t>
            </a:r>
            <a:r>
              <a:rPr lang="en-US" dirty="0"/>
              <a:t>-controller-manager)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88</a:t>
            </a:fld>
            <a:endParaRPr lang="en-GB"/>
          </a:p>
        </p:txBody>
      </p:sp>
      <p:sp>
        <p:nvSpPr>
          <p:cNvPr id="4" name="Označba mesta besedila 3"/>
          <p:cNvSpPr>
            <a:spLocks noGrp="1"/>
          </p:cNvSpPr>
          <p:nvPr>
            <p:ph type="body" sz="quarter" idx="13"/>
          </p:nvPr>
        </p:nvSpPr>
        <p:spPr>
          <a:xfrm>
            <a:off x="362609" y="1104900"/>
            <a:ext cx="8118603" cy="4420130"/>
          </a:xfrm>
        </p:spPr>
        <p:txBody>
          <a:bodyPr>
            <a:normAutofit fontScale="92500" lnSpcReduction="10000"/>
          </a:bodyPr>
          <a:lstStyle/>
          <a:p>
            <a:r>
              <a:rPr lang="en-US" dirty="0"/>
              <a:t>Control Plane component that runs controller processes</a:t>
            </a:r>
            <a:r>
              <a:rPr lang="en-US" dirty="0" smtClean="0"/>
              <a:t>.</a:t>
            </a:r>
          </a:p>
          <a:p>
            <a:r>
              <a:rPr lang="en-US" dirty="0"/>
              <a:t>Logically, each </a:t>
            </a:r>
            <a:r>
              <a:rPr lang="en-US" dirty="0" smtClean="0"/>
              <a:t>controller</a:t>
            </a:r>
            <a:r>
              <a:rPr lang="en-US" dirty="0"/>
              <a:t> is a separate process, but to reduce complexity, they are all compiled into a single binary and run in a single process</a:t>
            </a:r>
            <a:r>
              <a:rPr lang="en-US" dirty="0" smtClean="0"/>
              <a:t>.</a:t>
            </a:r>
          </a:p>
          <a:p>
            <a:r>
              <a:rPr lang="en-US" dirty="0"/>
              <a:t>The list of these controllers includes </a:t>
            </a:r>
            <a:r>
              <a:rPr lang="en-US" dirty="0" smtClean="0"/>
              <a:t>the:</a:t>
            </a:r>
          </a:p>
          <a:p>
            <a:pPr lvl="1"/>
            <a:r>
              <a:rPr lang="en-US" dirty="0"/>
              <a:t>Replication Manager (a controller for </a:t>
            </a:r>
            <a:r>
              <a:rPr lang="en-US" dirty="0" err="1"/>
              <a:t>ReplicationController</a:t>
            </a:r>
            <a:r>
              <a:rPr lang="en-US" dirty="0"/>
              <a:t> </a:t>
            </a:r>
            <a:r>
              <a:rPr lang="en-US" dirty="0" smtClean="0"/>
              <a:t>resources)</a:t>
            </a:r>
          </a:p>
          <a:p>
            <a:pPr lvl="1"/>
            <a:r>
              <a:rPr lang="en-US" dirty="0" err="1" smtClean="0"/>
              <a:t>ReplicaSet</a:t>
            </a:r>
            <a:r>
              <a:rPr lang="en-US" dirty="0"/>
              <a:t>, </a:t>
            </a:r>
            <a:r>
              <a:rPr lang="en-US" dirty="0" err="1"/>
              <a:t>DaemonSet</a:t>
            </a:r>
            <a:r>
              <a:rPr lang="en-US" dirty="0"/>
              <a:t>, and Job </a:t>
            </a:r>
            <a:r>
              <a:rPr lang="en-US" dirty="0" smtClean="0"/>
              <a:t>controllers</a:t>
            </a:r>
          </a:p>
          <a:p>
            <a:pPr lvl="1"/>
            <a:r>
              <a:rPr lang="en-US" dirty="0"/>
              <a:t>Deployment </a:t>
            </a:r>
            <a:r>
              <a:rPr lang="en-US" dirty="0" smtClean="0"/>
              <a:t>controller</a:t>
            </a:r>
          </a:p>
          <a:p>
            <a:pPr lvl="1"/>
            <a:r>
              <a:rPr lang="en-US" dirty="0" err="1" smtClean="0"/>
              <a:t>StatefulSet</a:t>
            </a:r>
            <a:r>
              <a:rPr lang="en-US" dirty="0" smtClean="0"/>
              <a:t> controller</a:t>
            </a:r>
          </a:p>
          <a:p>
            <a:pPr lvl="1"/>
            <a:r>
              <a:rPr lang="en-US" dirty="0" smtClean="0"/>
              <a:t>Node controller</a:t>
            </a:r>
          </a:p>
          <a:p>
            <a:pPr lvl="1"/>
            <a:r>
              <a:rPr lang="en-US" dirty="0" smtClean="0"/>
              <a:t>Service controller</a:t>
            </a:r>
          </a:p>
          <a:p>
            <a:pPr lvl="1"/>
            <a:r>
              <a:rPr lang="en-US" dirty="0" smtClean="0"/>
              <a:t>Endpoints controller</a:t>
            </a:r>
          </a:p>
          <a:p>
            <a:pPr lvl="1"/>
            <a:r>
              <a:rPr lang="en-US" dirty="0" smtClean="0"/>
              <a:t>Namespace controller</a:t>
            </a:r>
          </a:p>
          <a:p>
            <a:pPr lvl="1"/>
            <a:r>
              <a:rPr lang="en-US" dirty="0" err="1" smtClean="0"/>
              <a:t>PersistentVolume</a:t>
            </a:r>
            <a:r>
              <a:rPr lang="en-US" dirty="0" smtClean="0"/>
              <a:t> </a:t>
            </a:r>
            <a:r>
              <a:rPr lang="en-US" dirty="0"/>
              <a:t>controller</a:t>
            </a:r>
          </a:p>
        </p:txBody>
      </p:sp>
    </p:spTree>
    <p:extLst>
      <p:ext uri="{BB962C8B-B14F-4D97-AF65-F5344CB8AC3E}">
        <p14:creationId xmlns:p14="http://schemas.microsoft.com/office/powerpoint/2010/main" val="19380181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89</a:t>
            </a:fld>
            <a:endParaRPr lang="en-GB"/>
          </a:p>
        </p:txBody>
      </p:sp>
      <p:sp>
        <p:nvSpPr>
          <p:cNvPr id="4" name="Označba mesta besedila 3"/>
          <p:cNvSpPr>
            <a:spLocks noGrp="1"/>
          </p:cNvSpPr>
          <p:nvPr>
            <p:ph type="body" sz="quarter" idx="13"/>
          </p:nvPr>
        </p:nvSpPr>
        <p:spPr>
          <a:xfrm>
            <a:off x="362609" y="223736"/>
            <a:ext cx="8118603" cy="4839217"/>
          </a:xfrm>
        </p:spPr>
        <p:txBody>
          <a:bodyPr/>
          <a:lstStyle/>
          <a:p>
            <a:r>
              <a:rPr lang="en-US" dirty="0"/>
              <a:t>there’s a controller for almost every resource you can </a:t>
            </a:r>
            <a:r>
              <a:rPr lang="en-US" dirty="0" smtClean="0"/>
              <a:t>create</a:t>
            </a:r>
          </a:p>
          <a:p>
            <a:pPr lvl="1"/>
            <a:r>
              <a:rPr lang="en-US" dirty="0"/>
              <a:t>Resources are descriptions of what should be running in the </a:t>
            </a:r>
            <a:r>
              <a:rPr lang="en-US" dirty="0" smtClean="0"/>
              <a:t>cluster</a:t>
            </a:r>
          </a:p>
          <a:p>
            <a:r>
              <a:rPr lang="en-US" dirty="0"/>
              <a:t>How </a:t>
            </a:r>
            <a:r>
              <a:rPr lang="en-US" dirty="0" err="1"/>
              <a:t>ReplicationController</a:t>
            </a:r>
            <a:r>
              <a:rPr lang="en-US" dirty="0"/>
              <a:t> </a:t>
            </a:r>
            <a:r>
              <a:rPr lang="en-US" dirty="0" smtClean="0"/>
              <a:t>works?</a:t>
            </a:r>
          </a:p>
          <a:p>
            <a:pPr lvl="1"/>
            <a:r>
              <a:rPr lang="en-US" dirty="0"/>
              <a:t>They watch the API server for changes to </a:t>
            </a:r>
            <a:r>
              <a:rPr lang="en-US" dirty="0" smtClean="0"/>
              <a:t>resources</a:t>
            </a:r>
          </a:p>
          <a:p>
            <a:pPr lvl="1"/>
            <a:r>
              <a:rPr lang="en-US" dirty="0"/>
              <a:t>each change that may affect the desired replica count or the number of matched pods</a:t>
            </a:r>
            <a:endParaRPr lang="en-US" dirty="0" smtClean="0"/>
          </a:p>
          <a:p>
            <a:pPr lvl="1"/>
            <a:r>
              <a:rPr lang="en-US" dirty="0"/>
              <a:t>Creates new Pod manifests, posts them to the API </a:t>
            </a:r>
            <a:r>
              <a:rPr lang="en-US" dirty="0" smtClean="0"/>
              <a:t>server</a:t>
            </a:r>
          </a:p>
          <a:p>
            <a:pPr lvl="1"/>
            <a:r>
              <a:rPr lang="en-US" dirty="0"/>
              <a:t>lets the Scheduler and the </a:t>
            </a:r>
            <a:r>
              <a:rPr lang="en-US" dirty="0" err="1"/>
              <a:t>Kubelet</a:t>
            </a:r>
            <a:r>
              <a:rPr lang="en-US" dirty="0"/>
              <a:t> do their job of scheduling and running the </a:t>
            </a:r>
            <a:r>
              <a:rPr lang="en-US" dirty="0" smtClean="0"/>
              <a:t>pod</a:t>
            </a:r>
          </a:p>
          <a:p>
            <a:r>
              <a:rPr lang="en-US" dirty="0"/>
              <a:t>The Replication Manager performs its work by </a:t>
            </a:r>
            <a:r>
              <a:rPr lang="en-US" b="1" dirty="0"/>
              <a:t>manipulating Pod API objects through the API server</a:t>
            </a:r>
            <a:r>
              <a:rPr lang="en-US" dirty="0"/>
              <a:t>. This is how all controllers operate</a:t>
            </a:r>
            <a:r>
              <a:rPr lang="en-US" dirty="0" smtClean="0"/>
              <a:t>.</a:t>
            </a:r>
          </a:p>
          <a:p>
            <a:pPr lvl="1"/>
            <a:r>
              <a:rPr lang="en-US" dirty="0"/>
              <a:t>They don’t communicate with the </a:t>
            </a:r>
            <a:r>
              <a:rPr lang="en-US" dirty="0" err="1"/>
              <a:t>Kubelets</a:t>
            </a:r>
            <a:r>
              <a:rPr lang="en-US" dirty="0"/>
              <a:t> </a:t>
            </a:r>
            <a:r>
              <a:rPr lang="en-US" dirty="0" smtClean="0"/>
              <a:t>directly -&gt; they </a:t>
            </a:r>
            <a:r>
              <a:rPr lang="en-US" dirty="0"/>
              <a:t>don’t even know </a:t>
            </a:r>
            <a:r>
              <a:rPr lang="en-US" dirty="0" err="1"/>
              <a:t>Kubelets</a:t>
            </a:r>
            <a:r>
              <a:rPr lang="en-US" dirty="0"/>
              <a:t> exist</a:t>
            </a:r>
          </a:p>
        </p:txBody>
      </p:sp>
    </p:spTree>
    <p:extLst>
      <p:ext uri="{BB962C8B-B14F-4D97-AF65-F5344CB8AC3E}">
        <p14:creationId xmlns:p14="http://schemas.microsoft.com/office/powerpoint/2010/main" val="2025752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8" descr="AdaHon - FED4FIRE+"/>
          <p:cNvPicPr preferRelativeResize="0"/>
          <p:nvPr/>
        </p:nvPicPr>
        <p:blipFill rotWithShape="1">
          <a:blip r:embed="rId3">
            <a:alphaModFix/>
          </a:blip>
          <a:srcRect/>
          <a:stretch/>
        </p:blipFill>
        <p:spPr>
          <a:xfrm>
            <a:off x="5992905" y="2696001"/>
            <a:ext cx="3233230" cy="1293293"/>
          </a:xfrm>
          <a:prstGeom prst="rect">
            <a:avLst/>
          </a:prstGeom>
          <a:noFill/>
          <a:ln>
            <a:noFill/>
          </a:ln>
        </p:spPr>
      </p:pic>
      <p:pic>
        <p:nvPicPr>
          <p:cNvPr id="326" name="Google Shape;326;p8" descr="Zasebni uporabniki - Telekom Slovenije"/>
          <p:cNvPicPr preferRelativeResize="0"/>
          <p:nvPr/>
        </p:nvPicPr>
        <p:blipFill rotWithShape="1">
          <a:blip r:embed="rId4">
            <a:alphaModFix/>
          </a:blip>
          <a:srcRect/>
          <a:stretch/>
        </p:blipFill>
        <p:spPr>
          <a:xfrm>
            <a:off x="6048747" y="1592578"/>
            <a:ext cx="3080845" cy="1612309"/>
          </a:xfrm>
          <a:prstGeom prst="rect">
            <a:avLst/>
          </a:prstGeom>
          <a:noFill/>
          <a:ln>
            <a:noFill/>
          </a:ln>
        </p:spPr>
      </p:pic>
      <p:sp>
        <p:nvSpPr>
          <p:cNvPr id="327" name="Google Shape;327;p8"/>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Aktivnosti (2)</a:t>
            </a:r>
            <a:endParaRPr/>
          </a:p>
        </p:txBody>
      </p:sp>
      <p:sp>
        <p:nvSpPr>
          <p:cNvPr id="328" name="Google Shape;328;p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a:t>
            </a:fld>
            <a:endParaRPr/>
          </a:p>
        </p:txBody>
      </p:sp>
      <p:sp>
        <p:nvSpPr>
          <p:cNvPr id="329" name="Google Shape;329;p8"/>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Pilotne in demonstracijske rešitve</a:t>
            </a:r>
            <a:endParaRPr/>
          </a:p>
          <a:p>
            <a:pPr marL="742950" lvl="1" indent="-285750" algn="l" rtl="0">
              <a:spcBef>
                <a:spcPts val="360"/>
              </a:spcBef>
              <a:spcAft>
                <a:spcPts val="0"/>
              </a:spcAft>
              <a:buClr>
                <a:srgbClr val="344447"/>
              </a:buClr>
              <a:buSzPts val="1800"/>
              <a:buChar char="–"/>
            </a:pPr>
            <a:r>
              <a:rPr lang="en-US"/>
              <a:t>Rešitve za pametna mesta in vasi</a:t>
            </a:r>
            <a:endParaRPr/>
          </a:p>
          <a:p>
            <a:pPr marL="742950" lvl="1" indent="-285750" algn="l" rtl="0">
              <a:spcBef>
                <a:spcPts val="360"/>
              </a:spcBef>
              <a:spcAft>
                <a:spcPts val="0"/>
              </a:spcAft>
              <a:buClr>
                <a:srgbClr val="344447"/>
              </a:buClr>
              <a:buSzPts val="1800"/>
              <a:buChar char="–"/>
            </a:pPr>
            <a:r>
              <a:rPr lang="en-US"/>
              <a:t>112 aplikacije (4G/5G/VR)</a:t>
            </a:r>
            <a:endParaRPr/>
          </a:p>
          <a:p>
            <a:pPr marL="742950" lvl="1" indent="-285750" algn="l" rtl="0">
              <a:spcBef>
                <a:spcPts val="360"/>
              </a:spcBef>
              <a:spcAft>
                <a:spcPts val="0"/>
              </a:spcAft>
              <a:buClr>
                <a:srgbClr val="344447"/>
              </a:buClr>
              <a:buSzPts val="1800"/>
              <a:buChar char="–"/>
            </a:pPr>
            <a:r>
              <a:rPr lang="en-US"/>
              <a:t>IoT in omrežja za ceste</a:t>
            </a:r>
            <a:endParaRPr/>
          </a:p>
          <a:p>
            <a:pPr marL="742950" lvl="1" indent="-285750" algn="l" rtl="0">
              <a:spcBef>
                <a:spcPts val="360"/>
              </a:spcBef>
              <a:spcAft>
                <a:spcPts val="0"/>
              </a:spcAft>
              <a:buClr>
                <a:srgbClr val="344447"/>
              </a:buClr>
              <a:buSzPts val="1800"/>
              <a:buChar char="–"/>
            </a:pPr>
            <a:r>
              <a:rPr lang="en-US"/>
              <a:t>Blockchain IoT in PoE </a:t>
            </a:r>
            <a:endParaRPr/>
          </a:p>
          <a:p>
            <a:pPr marL="742950" lvl="1" indent="-285750" algn="l" rtl="0">
              <a:spcBef>
                <a:spcPts val="360"/>
              </a:spcBef>
              <a:spcAft>
                <a:spcPts val="0"/>
              </a:spcAft>
              <a:buClr>
                <a:srgbClr val="344447"/>
              </a:buClr>
              <a:buSzPts val="1800"/>
              <a:buChar char="–"/>
            </a:pPr>
            <a:r>
              <a:rPr lang="en-US"/>
              <a:t>Kibernetska varnost; honeypoti ter analitika vdorov</a:t>
            </a:r>
            <a:endParaRPr/>
          </a:p>
          <a:p>
            <a:pPr marL="342900" lvl="0" indent="-342900" algn="l" rtl="0">
              <a:spcBef>
                <a:spcPts val="400"/>
              </a:spcBef>
              <a:spcAft>
                <a:spcPts val="0"/>
              </a:spcAft>
              <a:buClr>
                <a:srgbClr val="344447"/>
              </a:buClr>
              <a:buSzPts val="2000"/>
              <a:buChar char="•"/>
            </a:pPr>
            <a:r>
              <a:rPr lang="en-US"/>
              <a:t>Razvojni projekti</a:t>
            </a:r>
            <a:endParaRPr/>
          </a:p>
          <a:p>
            <a:pPr marL="742950" lvl="1" indent="-285750" algn="l" rtl="0">
              <a:spcBef>
                <a:spcPts val="360"/>
              </a:spcBef>
              <a:spcAft>
                <a:spcPts val="0"/>
              </a:spcAft>
              <a:buClr>
                <a:srgbClr val="344447"/>
              </a:buClr>
              <a:buSzPts val="1800"/>
              <a:buChar char="–"/>
            </a:pPr>
            <a:r>
              <a:rPr lang="en-US"/>
              <a:t>Signalizacije in kontrolna ravnina</a:t>
            </a:r>
            <a:endParaRPr/>
          </a:p>
          <a:p>
            <a:pPr marL="742950" lvl="1" indent="-285750" algn="l" rtl="0">
              <a:spcBef>
                <a:spcPts val="360"/>
              </a:spcBef>
              <a:spcAft>
                <a:spcPts val="0"/>
              </a:spcAft>
              <a:buClr>
                <a:srgbClr val="344447"/>
              </a:buClr>
              <a:buSzPts val="1800"/>
              <a:buChar char="–"/>
            </a:pPr>
            <a:r>
              <a:rPr lang="en-US"/>
              <a:t>Smartgrid komunikacije in IoT</a:t>
            </a:r>
            <a:endParaRPr/>
          </a:p>
          <a:p>
            <a:pPr marL="742950" lvl="1" indent="-285750" algn="l" rtl="0">
              <a:spcBef>
                <a:spcPts val="360"/>
              </a:spcBef>
              <a:spcAft>
                <a:spcPts val="0"/>
              </a:spcAft>
              <a:buClr>
                <a:srgbClr val="344447"/>
              </a:buClr>
              <a:buSzPts val="1800"/>
              <a:buChar char="–"/>
            </a:pPr>
            <a:r>
              <a:rPr lang="en-US"/>
              <a:t>Testiranje omrežij</a:t>
            </a:r>
            <a:endParaRPr/>
          </a:p>
          <a:p>
            <a:pPr marL="742950" lvl="1" indent="-285750" algn="l" rtl="0">
              <a:spcBef>
                <a:spcPts val="360"/>
              </a:spcBef>
              <a:spcAft>
                <a:spcPts val="0"/>
              </a:spcAft>
              <a:buClr>
                <a:srgbClr val="344447"/>
              </a:buClr>
              <a:buSzPts val="1800"/>
              <a:buChar char="–"/>
            </a:pPr>
            <a:r>
              <a:rPr lang="en-US"/>
              <a:t>Vsebine AR/VR, 360</a:t>
            </a:r>
            <a:r>
              <a:rPr lang="en-US" baseline="30000"/>
              <a:t>o </a:t>
            </a:r>
            <a:endParaRPr/>
          </a:p>
          <a:p>
            <a:pPr marL="742950" lvl="1" indent="-171450" algn="l" rtl="0">
              <a:spcBef>
                <a:spcPts val="360"/>
              </a:spcBef>
              <a:spcAft>
                <a:spcPts val="0"/>
              </a:spcAft>
              <a:buClr>
                <a:srgbClr val="344447"/>
              </a:buClr>
              <a:buSzPts val="1800"/>
              <a:buNone/>
            </a:pPr>
            <a:endParaRPr/>
          </a:p>
        </p:txBody>
      </p:sp>
      <p:pic>
        <p:nvPicPr>
          <p:cNvPr id="330" name="Google Shape;330;p8" descr="NEXES"/>
          <p:cNvPicPr preferRelativeResize="0"/>
          <p:nvPr/>
        </p:nvPicPr>
        <p:blipFill rotWithShape="1">
          <a:blip r:embed="rId5">
            <a:alphaModFix/>
          </a:blip>
          <a:srcRect/>
          <a:stretch/>
        </p:blipFill>
        <p:spPr>
          <a:xfrm>
            <a:off x="6079736" y="3648635"/>
            <a:ext cx="136684" cy="70678"/>
          </a:xfrm>
          <a:prstGeom prst="rect">
            <a:avLst/>
          </a:prstGeom>
          <a:noFill/>
          <a:ln>
            <a:noFill/>
          </a:ln>
        </p:spPr>
      </p:pic>
      <p:pic>
        <p:nvPicPr>
          <p:cNvPr id="331" name="Google Shape;331;p8" descr="Rezultat iskanja slik za 112"/>
          <p:cNvPicPr preferRelativeResize="0"/>
          <p:nvPr/>
        </p:nvPicPr>
        <p:blipFill rotWithShape="1">
          <a:blip r:embed="rId6">
            <a:alphaModFix/>
          </a:blip>
          <a:srcRect/>
          <a:stretch/>
        </p:blipFill>
        <p:spPr>
          <a:xfrm>
            <a:off x="7062747" y="290834"/>
            <a:ext cx="596707" cy="596707"/>
          </a:xfrm>
          <a:prstGeom prst="rect">
            <a:avLst/>
          </a:prstGeom>
          <a:noFill/>
          <a:ln>
            <a:noFill/>
          </a:ln>
        </p:spPr>
      </p:pic>
      <p:pic>
        <p:nvPicPr>
          <p:cNvPr id="332" name="Google Shape;332;p8"/>
          <p:cNvPicPr preferRelativeResize="0"/>
          <p:nvPr/>
        </p:nvPicPr>
        <p:blipFill rotWithShape="1">
          <a:blip r:embed="rId7">
            <a:alphaModFix/>
          </a:blip>
          <a:srcRect/>
          <a:stretch/>
        </p:blipFill>
        <p:spPr>
          <a:xfrm>
            <a:off x="6885480" y="4407296"/>
            <a:ext cx="1407381" cy="620746"/>
          </a:xfrm>
          <a:prstGeom prst="rect">
            <a:avLst/>
          </a:prstGeom>
          <a:noFill/>
          <a:ln>
            <a:noFill/>
          </a:ln>
        </p:spPr>
      </p:pic>
      <p:pic>
        <p:nvPicPr>
          <p:cNvPr id="333" name="Google Shape;333;p8"/>
          <p:cNvPicPr preferRelativeResize="0"/>
          <p:nvPr/>
        </p:nvPicPr>
        <p:blipFill rotWithShape="1">
          <a:blip r:embed="rId8">
            <a:alphaModFix/>
          </a:blip>
          <a:srcRect/>
          <a:stretch/>
        </p:blipFill>
        <p:spPr>
          <a:xfrm>
            <a:off x="3676949" y="4717079"/>
            <a:ext cx="1399431" cy="614930"/>
          </a:xfrm>
          <a:prstGeom prst="rect">
            <a:avLst/>
          </a:prstGeom>
          <a:noFill/>
          <a:ln>
            <a:noFill/>
          </a:ln>
        </p:spPr>
      </p:pic>
      <p:pic>
        <p:nvPicPr>
          <p:cNvPr id="334" name="Google Shape;334;p8" descr="Iskratel | Brands of the World™ | Download vector logos and logotypes"/>
          <p:cNvPicPr preferRelativeResize="0"/>
          <p:nvPr/>
        </p:nvPicPr>
        <p:blipFill rotWithShape="1">
          <a:blip r:embed="rId9">
            <a:alphaModFix/>
          </a:blip>
          <a:srcRect/>
          <a:stretch/>
        </p:blipFill>
        <p:spPr>
          <a:xfrm>
            <a:off x="5076380" y="3480408"/>
            <a:ext cx="1661447" cy="1661448"/>
          </a:xfrm>
          <a:prstGeom prst="rect">
            <a:avLst/>
          </a:prstGeom>
          <a:noFill/>
          <a:ln>
            <a:noFill/>
          </a:ln>
        </p:spPr>
      </p:pic>
      <p:pic>
        <p:nvPicPr>
          <p:cNvPr id="335" name="Google Shape;335;p8" descr="5G Varnost"/>
          <p:cNvPicPr preferRelativeResize="0"/>
          <p:nvPr/>
        </p:nvPicPr>
        <p:blipFill rotWithShape="1">
          <a:blip r:embed="rId10">
            <a:alphaModFix/>
          </a:blip>
          <a:srcRect/>
          <a:stretch/>
        </p:blipFill>
        <p:spPr>
          <a:xfrm>
            <a:off x="5076380" y="702724"/>
            <a:ext cx="3855889" cy="1049597"/>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cloud-controller-manager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90</a:t>
            </a:fld>
            <a:endParaRPr lang="en-GB"/>
          </a:p>
        </p:txBody>
      </p:sp>
      <p:sp>
        <p:nvSpPr>
          <p:cNvPr id="4" name="Označba mesta besedila 3"/>
          <p:cNvSpPr>
            <a:spLocks noGrp="1"/>
          </p:cNvSpPr>
          <p:nvPr>
            <p:ph type="body" sz="quarter" idx="13"/>
          </p:nvPr>
        </p:nvSpPr>
        <p:spPr>
          <a:xfrm>
            <a:off x="362609" y="1104900"/>
            <a:ext cx="8118603" cy="4323134"/>
          </a:xfrm>
        </p:spPr>
        <p:txBody>
          <a:bodyPr>
            <a:normAutofit/>
          </a:bodyPr>
          <a:lstStyle/>
          <a:p>
            <a:r>
              <a:rPr lang="en-US" dirty="0"/>
              <a:t>A Kubernetes </a:t>
            </a:r>
            <a:r>
              <a:rPr lang="en-US" dirty="0">
                <a:hlinkClick r:id="rId2"/>
              </a:rPr>
              <a:t>control plane</a:t>
            </a:r>
            <a:r>
              <a:rPr lang="en-US" dirty="0"/>
              <a:t> component that embeds cloud-specific control logic</a:t>
            </a:r>
            <a:r>
              <a:rPr lang="en-US" dirty="0" smtClean="0"/>
              <a:t>.</a:t>
            </a:r>
          </a:p>
          <a:p>
            <a:r>
              <a:rPr lang="en-US" dirty="0"/>
              <a:t>lets you link your cluster into your cloud provider's </a:t>
            </a:r>
            <a:r>
              <a:rPr lang="en-US" dirty="0" smtClean="0"/>
              <a:t>API</a:t>
            </a:r>
          </a:p>
          <a:p>
            <a:r>
              <a:rPr lang="en-US" dirty="0"/>
              <a:t>only runs controllers that are specific to your cloud </a:t>
            </a:r>
            <a:r>
              <a:rPr lang="en-US" dirty="0" smtClean="0"/>
              <a:t>provider</a:t>
            </a:r>
          </a:p>
          <a:p>
            <a:pPr lvl="1"/>
            <a:r>
              <a:rPr lang="en-US" dirty="0"/>
              <a:t>If you are running Kubernetes on your own </a:t>
            </a:r>
            <a:r>
              <a:rPr lang="en-US" dirty="0" smtClean="0"/>
              <a:t>premises, </a:t>
            </a:r>
            <a:r>
              <a:rPr lang="en-US" dirty="0"/>
              <a:t>the cluster </a:t>
            </a:r>
            <a:r>
              <a:rPr lang="en-US" b="1" dirty="0"/>
              <a:t>does not</a:t>
            </a:r>
            <a:r>
              <a:rPr lang="en-US" dirty="0"/>
              <a:t> have a cloud controller </a:t>
            </a:r>
            <a:r>
              <a:rPr lang="en-US" dirty="0" smtClean="0"/>
              <a:t>manager</a:t>
            </a:r>
          </a:p>
          <a:p>
            <a:r>
              <a:rPr lang="en-US" dirty="0"/>
              <a:t>The following controllers can have cloud provider dependencies:</a:t>
            </a:r>
          </a:p>
          <a:p>
            <a:pPr lvl="1"/>
            <a:r>
              <a:rPr lang="en-US" i="1" dirty="0"/>
              <a:t>Node controller</a:t>
            </a:r>
            <a:r>
              <a:rPr lang="en-US" dirty="0"/>
              <a:t>: For checking the cloud provider to determine if a node has been deleted in the cloud after it stops responding</a:t>
            </a:r>
          </a:p>
          <a:p>
            <a:pPr lvl="1"/>
            <a:r>
              <a:rPr lang="en-US" i="1" dirty="0"/>
              <a:t>Route controller</a:t>
            </a:r>
            <a:r>
              <a:rPr lang="en-US" dirty="0"/>
              <a:t>: For setting up routes in the underlying cloud infrastructure</a:t>
            </a:r>
          </a:p>
          <a:p>
            <a:pPr lvl="1"/>
            <a:r>
              <a:rPr lang="en-US" i="1" dirty="0"/>
              <a:t>Service controller</a:t>
            </a:r>
            <a:r>
              <a:rPr lang="en-US" dirty="0"/>
              <a:t>: For creating, updating and deleting cloud provider load balancers</a:t>
            </a:r>
          </a:p>
          <a:p>
            <a:endParaRPr lang="en-US" dirty="0"/>
          </a:p>
        </p:txBody>
      </p:sp>
    </p:spTree>
    <p:extLst>
      <p:ext uri="{BB962C8B-B14F-4D97-AF65-F5344CB8AC3E}">
        <p14:creationId xmlns:p14="http://schemas.microsoft.com/office/powerpoint/2010/main" val="3032439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55600" y="478947"/>
            <a:ext cx="8229600" cy="625953"/>
          </a:xfrm>
        </p:spPr>
        <p:txBody>
          <a:bodyPr/>
          <a:lstStyle/>
          <a:p>
            <a:r>
              <a:rPr lang="en-US" dirty="0" err="1" smtClean="0"/>
              <a:t>Kubelet</a:t>
            </a:r>
            <a:r>
              <a:rPr lang="en-US" dirty="0" smtClean="0"/>
              <a:t> </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91</a:t>
            </a:fld>
            <a:endParaRPr lang="en-GB"/>
          </a:p>
        </p:txBody>
      </p:sp>
      <p:sp>
        <p:nvSpPr>
          <p:cNvPr id="4" name="Označba mesta besedila 3"/>
          <p:cNvSpPr>
            <a:spLocks noGrp="1"/>
          </p:cNvSpPr>
          <p:nvPr>
            <p:ph type="body" sz="quarter" idx="13"/>
          </p:nvPr>
        </p:nvSpPr>
        <p:spPr/>
        <p:txBody>
          <a:bodyPr/>
          <a:lstStyle/>
          <a:p>
            <a:r>
              <a:rPr lang="en-US" dirty="0"/>
              <a:t>An agent that runs on each </a:t>
            </a:r>
            <a:r>
              <a:rPr lang="en-US" dirty="0" smtClean="0"/>
              <a:t>node</a:t>
            </a:r>
            <a:r>
              <a:rPr lang="en-US" dirty="0"/>
              <a:t> in the cluster. It makes sure that containers are running in a Pod</a:t>
            </a:r>
            <a:r>
              <a:rPr lang="en-US" dirty="0" smtClean="0"/>
              <a:t>.</a:t>
            </a:r>
          </a:p>
          <a:p>
            <a:pPr lvl="1"/>
            <a:r>
              <a:rPr lang="en-US" dirty="0"/>
              <a:t>The </a:t>
            </a:r>
            <a:r>
              <a:rPr lang="en-US" dirty="0" err="1"/>
              <a:t>kubelet</a:t>
            </a:r>
            <a:r>
              <a:rPr lang="en-US" dirty="0"/>
              <a:t> doesn't manage containers which were not created by Kubernetes</a:t>
            </a:r>
            <a:r>
              <a:rPr lang="en-US" dirty="0" smtClean="0"/>
              <a:t>.</a:t>
            </a:r>
          </a:p>
          <a:p>
            <a:r>
              <a:rPr lang="en-US" dirty="0" smtClean="0"/>
              <a:t>Run </a:t>
            </a:r>
            <a:r>
              <a:rPr lang="en-US" dirty="0"/>
              <a:t>pods based </a:t>
            </a:r>
            <a:r>
              <a:rPr lang="en-US" dirty="0" smtClean="0"/>
              <a:t>on:</a:t>
            </a:r>
          </a:p>
          <a:p>
            <a:pPr lvl="1"/>
            <a:r>
              <a:rPr lang="en-US" dirty="0"/>
              <a:t>pod manifests from </a:t>
            </a:r>
            <a:r>
              <a:rPr lang="en-US" dirty="0" smtClean="0"/>
              <a:t>the API server</a:t>
            </a:r>
          </a:p>
          <a:p>
            <a:pPr lvl="1"/>
            <a:r>
              <a:rPr lang="en-US" dirty="0"/>
              <a:t>pod manifest files in a specific </a:t>
            </a:r>
            <a:r>
              <a:rPr lang="en-US" dirty="0" smtClean="0"/>
              <a:t>local directory</a:t>
            </a:r>
          </a:p>
          <a:p>
            <a:pPr lvl="2"/>
            <a:r>
              <a:rPr lang="en-US" dirty="0"/>
              <a:t>This feature is used to run the containerized versions of the Control Plane components as pods</a:t>
            </a:r>
          </a:p>
        </p:txBody>
      </p:sp>
    </p:spTree>
    <p:extLst>
      <p:ext uri="{BB962C8B-B14F-4D97-AF65-F5344CB8AC3E}">
        <p14:creationId xmlns:p14="http://schemas.microsoft.com/office/powerpoint/2010/main" val="8147637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92</a:t>
            </a:fld>
            <a:endParaRPr lang="en-GB"/>
          </a:p>
        </p:txBody>
      </p:sp>
      <p:pic>
        <p:nvPicPr>
          <p:cNvPr id="5" name="Slika 4"/>
          <p:cNvPicPr>
            <a:picLocks noChangeAspect="1"/>
          </p:cNvPicPr>
          <p:nvPr/>
        </p:nvPicPr>
        <p:blipFill>
          <a:blip r:embed="rId2"/>
          <a:stretch>
            <a:fillRect/>
          </a:stretch>
        </p:blipFill>
        <p:spPr>
          <a:xfrm>
            <a:off x="573933" y="401391"/>
            <a:ext cx="8054572" cy="4272497"/>
          </a:xfrm>
          <a:prstGeom prst="rect">
            <a:avLst/>
          </a:prstGeom>
        </p:spPr>
      </p:pic>
      <p:sp>
        <p:nvSpPr>
          <p:cNvPr id="6" name="Pravokotnik 5"/>
          <p:cNvSpPr/>
          <p:nvPr/>
        </p:nvSpPr>
        <p:spPr>
          <a:xfrm>
            <a:off x="573933" y="4550778"/>
            <a:ext cx="4572000" cy="246221"/>
          </a:xfrm>
          <a:prstGeom prst="rect">
            <a:avLst/>
          </a:prstGeom>
        </p:spPr>
        <p:txBody>
          <a:bodyPr>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698934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93</a:t>
            </a:fld>
            <a:endParaRPr lang="en-GB"/>
          </a:p>
        </p:txBody>
      </p:sp>
      <p:sp>
        <p:nvSpPr>
          <p:cNvPr id="4" name="Označba mesta besedila 3"/>
          <p:cNvSpPr>
            <a:spLocks noGrp="1"/>
          </p:cNvSpPr>
          <p:nvPr>
            <p:ph type="body" sz="quarter" idx="13"/>
          </p:nvPr>
        </p:nvSpPr>
        <p:spPr>
          <a:xfrm>
            <a:off x="362609" y="418289"/>
            <a:ext cx="8118603" cy="4802469"/>
          </a:xfrm>
        </p:spPr>
        <p:txBody>
          <a:bodyPr/>
          <a:lstStyle/>
          <a:p>
            <a:r>
              <a:rPr lang="en-US" b="1" dirty="0" smtClean="0"/>
              <a:t>How is </a:t>
            </a:r>
            <a:r>
              <a:rPr lang="en-US" b="1" dirty="0" err="1"/>
              <a:t>k</a:t>
            </a:r>
            <a:r>
              <a:rPr lang="en-US" b="1" dirty="0" err="1" smtClean="0"/>
              <a:t>ubelet</a:t>
            </a:r>
            <a:r>
              <a:rPr lang="en-US" b="1" dirty="0" smtClean="0"/>
              <a:t> working?</a:t>
            </a:r>
          </a:p>
          <a:p>
            <a:pPr lvl="1"/>
            <a:r>
              <a:rPr lang="en-US" dirty="0"/>
              <a:t>initial job is to register the node it’s running on by creating a Node resource in the API </a:t>
            </a:r>
            <a:r>
              <a:rPr lang="en-US" dirty="0" smtClean="0"/>
              <a:t>server</a:t>
            </a:r>
          </a:p>
          <a:p>
            <a:pPr lvl="1"/>
            <a:r>
              <a:rPr lang="en-US" dirty="0"/>
              <a:t>continuously monitor the API server for Pods that have been scheduled to the </a:t>
            </a:r>
            <a:r>
              <a:rPr lang="en-US" dirty="0" smtClean="0"/>
              <a:t>node</a:t>
            </a:r>
          </a:p>
          <a:p>
            <a:pPr lvl="1"/>
            <a:r>
              <a:rPr lang="en-US" dirty="0"/>
              <a:t>start the pod’s </a:t>
            </a:r>
            <a:r>
              <a:rPr lang="en-US" dirty="0" smtClean="0"/>
              <a:t>containers</a:t>
            </a:r>
          </a:p>
          <a:p>
            <a:pPr lvl="2"/>
            <a:r>
              <a:rPr lang="en-US" dirty="0"/>
              <a:t>It does this by telling the configured container runtime to run a container from a specific container </a:t>
            </a:r>
            <a:r>
              <a:rPr lang="en-US" dirty="0" smtClean="0"/>
              <a:t>image</a:t>
            </a:r>
          </a:p>
          <a:p>
            <a:pPr lvl="1"/>
            <a:r>
              <a:rPr lang="en-US" dirty="0"/>
              <a:t>constantly monitors running </a:t>
            </a:r>
            <a:r>
              <a:rPr lang="en-US" dirty="0" smtClean="0"/>
              <a:t>containers</a:t>
            </a:r>
          </a:p>
          <a:p>
            <a:pPr lvl="1"/>
            <a:r>
              <a:rPr lang="en-US" dirty="0" smtClean="0"/>
              <a:t>reports </a:t>
            </a:r>
            <a:r>
              <a:rPr lang="en-US" dirty="0"/>
              <a:t>their status, events, and resource consumption to the API </a:t>
            </a:r>
            <a:r>
              <a:rPr lang="en-US" dirty="0" smtClean="0"/>
              <a:t>server</a:t>
            </a:r>
          </a:p>
          <a:p>
            <a:pPr lvl="1"/>
            <a:r>
              <a:rPr lang="en-US" dirty="0"/>
              <a:t>runs the container liveness probes, restarting containers when the probes </a:t>
            </a:r>
            <a:r>
              <a:rPr lang="en-US" dirty="0" smtClean="0"/>
              <a:t>fail</a:t>
            </a:r>
          </a:p>
          <a:p>
            <a:pPr lvl="1"/>
            <a:r>
              <a:rPr lang="en-US" dirty="0"/>
              <a:t>it terminates containers when their Pod is deleted from the API server and notifies the server that the pod has terminated</a:t>
            </a:r>
          </a:p>
        </p:txBody>
      </p:sp>
    </p:spTree>
    <p:extLst>
      <p:ext uri="{BB962C8B-B14F-4D97-AF65-F5344CB8AC3E}">
        <p14:creationId xmlns:p14="http://schemas.microsoft.com/office/powerpoint/2010/main" val="14177982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 Service Proxy (</a:t>
            </a:r>
            <a:r>
              <a:rPr lang="en-US" dirty="0" err="1"/>
              <a:t>kube</a:t>
            </a:r>
            <a:r>
              <a:rPr lang="en-US" dirty="0"/>
              <a:t>-proxy)</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94</a:t>
            </a:fld>
            <a:endParaRPr lang="en-GB"/>
          </a:p>
        </p:txBody>
      </p:sp>
      <p:sp>
        <p:nvSpPr>
          <p:cNvPr id="4" name="Označba mesta besedila 3"/>
          <p:cNvSpPr>
            <a:spLocks noGrp="1"/>
          </p:cNvSpPr>
          <p:nvPr>
            <p:ph type="body" sz="quarter" idx="13"/>
          </p:nvPr>
        </p:nvSpPr>
        <p:spPr>
          <a:xfrm>
            <a:off x="362609" y="1104899"/>
            <a:ext cx="8118603" cy="3330913"/>
          </a:xfrm>
        </p:spPr>
        <p:txBody>
          <a:bodyPr>
            <a:normAutofit fontScale="85000" lnSpcReduction="20000"/>
          </a:bodyPr>
          <a:lstStyle/>
          <a:p>
            <a:pPr>
              <a:lnSpc>
                <a:spcPct val="120000"/>
              </a:lnSpc>
            </a:pPr>
            <a:r>
              <a:rPr lang="en-US" dirty="0" err="1"/>
              <a:t>kube</a:t>
            </a:r>
            <a:r>
              <a:rPr lang="en-US" dirty="0"/>
              <a:t>-proxy is a network proxy that runs on each node in your cluster, implementing part of the Kubernetes Service concept</a:t>
            </a:r>
            <a:r>
              <a:rPr lang="en-US" dirty="0" smtClean="0"/>
              <a:t>.</a:t>
            </a:r>
          </a:p>
          <a:p>
            <a:pPr>
              <a:lnSpc>
                <a:spcPct val="120000"/>
              </a:lnSpc>
            </a:pPr>
            <a:r>
              <a:rPr lang="en-US" dirty="0"/>
              <a:t>Its purpose is to make sure clients can connect to the services you define through the Kubernetes </a:t>
            </a:r>
            <a:r>
              <a:rPr lang="en-US" dirty="0" smtClean="0"/>
              <a:t>API.</a:t>
            </a:r>
          </a:p>
          <a:p>
            <a:pPr lvl="1">
              <a:lnSpc>
                <a:spcPct val="120000"/>
              </a:lnSpc>
            </a:pPr>
            <a:r>
              <a:rPr lang="en-US" dirty="0"/>
              <a:t>When a service is backed by more than one pod, the proxy performs load balancing across those pods. </a:t>
            </a:r>
            <a:endParaRPr lang="en-US" dirty="0" smtClean="0"/>
          </a:p>
          <a:p>
            <a:pPr>
              <a:lnSpc>
                <a:spcPct val="120000"/>
              </a:lnSpc>
            </a:pPr>
            <a:r>
              <a:rPr lang="en-US" dirty="0"/>
              <a:t>kube-proxy maintains network rules on nodes. These network rules allow network communication to your Pods from network sessions inside or outside of your cluster.</a:t>
            </a:r>
          </a:p>
          <a:p>
            <a:pPr>
              <a:lnSpc>
                <a:spcPct val="120000"/>
              </a:lnSpc>
            </a:pPr>
            <a:r>
              <a:rPr lang="en-US" dirty="0"/>
              <a:t>kube-proxy uses the operating system packet filtering layer if there is one and it's available. Otherwise, kube-proxy forwards the traffic itself.</a:t>
            </a:r>
          </a:p>
        </p:txBody>
      </p:sp>
      <p:pic>
        <p:nvPicPr>
          <p:cNvPr id="5" name="Slika 4"/>
          <p:cNvPicPr>
            <a:picLocks noChangeAspect="1"/>
          </p:cNvPicPr>
          <p:nvPr/>
        </p:nvPicPr>
        <p:blipFill>
          <a:blip r:embed="rId3"/>
          <a:stretch>
            <a:fillRect/>
          </a:stretch>
        </p:blipFill>
        <p:spPr>
          <a:xfrm>
            <a:off x="1935804" y="4232160"/>
            <a:ext cx="4774476" cy="1192252"/>
          </a:xfrm>
          <a:prstGeom prst="rect">
            <a:avLst/>
          </a:prstGeom>
        </p:spPr>
      </p:pic>
      <p:sp>
        <p:nvSpPr>
          <p:cNvPr id="6" name="Pravokotnik 5"/>
          <p:cNvSpPr/>
          <p:nvPr/>
        </p:nvSpPr>
        <p:spPr>
          <a:xfrm>
            <a:off x="2037042" y="5278809"/>
            <a:ext cx="4572000" cy="246221"/>
          </a:xfrm>
          <a:prstGeom prst="rect">
            <a:avLst/>
          </a:prstGeom>
        </p:spPr>
        <p:txBody>
          <a:bodyPr>
            <a:spAutoFit/>
          </a:bodyPr>
          <a:lstStyle/>
          <a:p>
            <a:r>
              <a:rPr lang="en-US" sz="1000" dirty="0" smtClean="0">
                <a:solidFill>
                  <a:schemeClr val="bg1">
                    <a:lumMod val="50000"/>
                  </a:schemeClr>
                </a:solidFill>
              </a:rPr>
              <a:t>Source: </a:t>
            </a:r>
            <a:r>
              <a:rPr lang="en-US" sz="1000" dirty="0">
                <a:solidFill>
                  <a:schemeClr val="bg1">
                    <a:lumMod val="50000"/>
                  </a:schemeClr>
                </a:solidFill>
              </a:rPr>
              <a:t>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527541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Container Runtimes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95</a:t>
            </a:fld>
            <a:endParaRPr lang="en-GB"/>
          </a:p>
        </p:txBody>
      </p:sp>
      <p:sp>
        <p:nvSpPr>
          <p:cNvPr id="4" name="Označba mesta besedila 3"/>
          <p:cNvSpPr>
            <a:spLocks noGrp="1"/>
          </p:cNvSpPr>
          <p:nvPr>
            <p:ph type="body" sz="quarter" idx="13"/>
          </p:nvPr>
        </p:nvSpPr>
        <p:spPr>
          <a:xfrm>
            <a:off x="362609" y="1104900"/>
            <a:ext cx="8118603" cy="4115859"/>
          </a:xfrm>
        </p:spPr>
        <p:txBody>
          <a:bodyPr>
            <a:normAutofit/>
          </a:bodyPr>
          <a:lstStyle/>
          <a:p>
            <a:r>
              <a:rPr lang="en-US" dirty="0"/>
              <a:t>You need to install a </a:t>
            </a:r>
            <a:r>
              <a:rPr lang="en-US" dirty="0">
                <a:hlinkClick r:id="rId3"/>
              </a:rPr>
              <a:t>container runtime</a:t>
            </a:r>
            <a:r>
              <a:rPr lang="en-US" dirty="0"/>
              <a:t> into each node in the cluster so that Pods can run there</a:t>
            </a:r>
            <a:r>
              <a:rPr lang="en-US" dirty="0" smtClean="0"/>
              <a:t>.</a:t>
            </a:r>
          </a:p>
          <a:p>
            <a:r>
              <a:rPr lang="en-US" dirty="0"/>
              <a:t>The Open Container Initiative (OCI) has successfully standardized the concept of a container and container image in order to guarantee interoperability between </a:t>
            </a:r>
            <a:r>
              <a:rPr lang="en-US" dirty="0" smtClean="0"/>
              <a:t>runtimes</a:t>
            </a:r>
          </a:p>
          <a:p>
            <a:r>
              <a:rPr lang="en-US" dirty="0"/>
              <a:t>Kubernetes has added a Container Runtime Interface (CRI) to allow container runtimes to be pluggable underneath the Kubernetes orchestration </a:t>
            </a:r>
            <a:r>
              <a:rPr lang="en-US" dirty="0" smtClean="0"/>
              <a:t>layer</a:t>
            </a:r>
          </a:p>
          <a:p>
            <a:r>
              <a:rPr lang="en-US" dirty="0"/>
              <a:t>C</a:t>
            </a:r>
            <a:r>
              <a:rPr lang="en-US" dirty="0" smtClean="0"/>
              <a:t>ommon </a:t>
            </a:r>
            <a:r>
              <a:rPr lang="en-US" dirty="0"/>
              <a:t>container runtimes with </a:t>
            </a:r>
            <a:r>
              <a:rPr lang="en-US" dirty="0" smtClean="0"/>
              <a:t>Kubernetes:</a:t>
            </a:r>
          </a:p>
          <a:p>
            <a:pPr lvl="1"/>
            <a:r>
              <a:rPr lang="en-US" dirty="0" err="1"/>
              <a:t>containerd</a:t>
            </a:r>
            <a:endParaRPr lang="en-US" dirty="0"/>
          </a:p>
          <a:p>
            <a:pPr lvl="1"/>
            <a:r>
              <a:rPr lang="en-US" dirty="0"/>
              <a:t>CRI-O</a:t>
            </a:r>
          </a:p>
          <a:p>
            <a:pPr lvl="1"/>
            <a:r>
              <a:rPr lang="en-US" dirty="0"/>
              <a:t>Docker (deprecated)</a:t>
            </a:r>
          </a:p>
        </p:txBody>
      </p:sp>
    </p:spTree>
    <p:extLst>
      <p:ext uri="{BB962C8B-B14F-4D97-AF65-F5344CB8AC3E}">
        <p14:creationId xmlns:p14="http://schemas.microsoft.com/office/powerpoint/2010/main" val="38567331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K3s - Lightweight Kubernetes</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96</a:t>
            </a:fld>
            <a:endParaRPr lang="en-SI"/>
          </a:p>
        </p:txBody>
      </p:sp>
      <p:sp>
        <p:nvSpPr>
          <p:cNvPr id="4" name="Označba mesta besedila 3"/>
          <p:cNvSpPr>
            <a:spLocks noGrp="1"/>
          </p:cNvSpPr>
          <p:nvPr>
            <p:ph type="body" idx="1"/>
          </p:nvPr>
        </p:nvSpPr>
        <p:spPr>
          <a:xfrm>
            <a:off x="362609" y="1104900"/>
            <a:ext cx="8118600" cy="3958200"/>
          </a:xfrm>
        </p:spPr>
        <p:txBody>
          <a:bodyPr/>
          <a:lstStyle/>
          <a:p>
            <a:r>
              <a:rPr lang="en-US" dirty="0"/>
              <a:t>K3s is a </a:t>
            </a:r>
            <a:r>
              <a:rPr lang="en-US" b="1" dirty="0"/>
              <a:t>fully compliant Kubernetes distribution </a:t>
            </a:r>
            <a:r>
              <a:rPr lang="en-US" dirty="0"/>
              <a:t>with the following enhancements</a:t>
            </a:r>
            <a:r>
              <a:rPr lang="en-US" dirty="0" smtClean="0"/>
              <a:t>:</a:t>
            </a:r>
          </a:p>
          <a:p>
            <a:pPr lvl="1"/>
            <a:r>
              <a:rPr lang="en-US" dirty="0"/>
              <a:t>Packaged as a single </a:t>
            </a:r>
            <a:r>
              <a:rPr lang="en-US" dirty="0" smtClean="0"/>
              <a:t>binary (</a:t>
            </a:r>
            <a:r>
              <a:rPr lang="en-US" dirty="0"/>
              <a:t>all Kubernetes control plane components is encapsulated in a single binary and </a:t>
            </a:r>
            <a:r>
              <a:rPr lang="en-US" dirty="0" smtClean="0"/>
              <a:t>process</a:t>
            </a:r>
            <a:r>
              <a:rPr lang="en-US" dirty="0"/>
              <a:t>)</a:t>
            </a:r>
            <a:r>
              <a:rPr lang="en-US" dirty="0" smtClean="0"/>
              <a:t>.</a:t>
            </a:r>
            <a:endParaRPr lang="en-US" dirty="0"/>
          </a:p>
          <a:p>
            <a:pPr lvl="1"/>
            <a:r>
              <a:rPr lang="en-US" dirty="0"/>
              <a:t>Lightweight storage </a:t>
            </a:r>
            <a:r>
              <a:rPr lang="en-US" dirty="0" smtClean="0"/>
              <a:t>backend.</a:t>
            </a:r>
          </a:p>
          <a:p>
            <a:pPr lvl="1"/>
            <a:r>
              <a:rPr lang="en-US" dirty="0"/>
              <a:t>Wrapped in simple launcher that handles a lot of the complexity of TLS and options.</a:t>
            </a:r>
          </a:p>
          <a:p>
            <a:pPr lvl="1"/>
            <a:r>
              <a:rPr lang="en-US" dirty="0"/>
              <a:t>Secure by default with reasonable defaults for lightweight environments.</a:t>
            </a:r>
          </a:p>
          <a:p>
            <a:pPr lvl="1"/>
            <a:r>
              <a:rPr lang="en-US" dirty="0" smtClean="0"/>
              <a:t>Added powerful features: </a:t>
            </a:r>
            <a:r>
              <a:rPr lang="en-US" dirty="0"/>
              <a:t>a local storage provider, a service load balancer, a Helm controller, and the </a:t>
            </a:r>
            <a:r>
              <a:rPr lang="en-US" dirty="0" err="1"/>
              <a:t>Traefik</a:t>
            </a:r>
            <a:r>
              <a:rPr lang="en-US" dirty="0"/>
              <a:t> ingress </a:t>
            </a:r>
            <a:r>
              <a:rPr lang="en-US" dirty="0" smtClean="0"/>
              <a:t>controller.</a:t>
            </a:r>
            <a:r>
              <a:rPr lang="en-US" dirty="0"/>
              <a:t/>
            </a:r>
            <a:br>
              <a:rPr lang="en-US" dirty="0"/>
            </a:br>
            <a:endParaRPr lang="en-US" dirty="0" smtClean="0"/>
          </a:p>
          <a:p>
            <a:pPr lvl="1"/>
            <a:endParaRPr lang="en-US" dirty="0"/>
          </a:p>
        </p:txBody>
      </p:sp>
      <p:pic>
        <p:nvPicPr>
          <p:cNvPr id="5" name="Slika 4"/>
          <p:cNvPicPr>
            <a:picLocks noChangeAspect="1"/>
          </p:cNvPicPr>
          <p:nvPr/>
        </p:nvPicPr>
        <p:blipFill>
          <a:blip r:embed="rId2"/>
          <a:stretch>
            <a:fillRect/>
          </a:stretch>
        </p:blipFill>
        <p:spPr>
          <a:xfrm>
            <a:off x="7226628" y="223729"/>
            <a:ext cx="1773773" cy="723512"/>
          </a:xfrm>
          <a:prstGeom prst="rect">
            <a:avLst/>
          </a:prstGeom>
        </p:spPr>
      </p:pic>
    </p:spTree>
    <p:extLst>
      <p:ext uri="{BB962C8B-B14F-4D97-AF65-F5344CB8AC3E}">
        <p14:creationId xmlns:p14="http://schemas.microsoft.com/office/powerpoint/2010/main" val="11893139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Why Use K3s</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97</a:t>
            </a:fld>
            <a:endParaRPr lang="en-SI"/>
          </a:p>
        </p:txBody>
      </p:sp>
      <p:sp>
        <p:nvSpPr>
          <p:cNvPr id="4" name="Označba mesta besedila 3"/>
          <p:cNvSpPr>
            <a:spLocks noGrp="1"/>
          </p:cNvSpPr>
          <p:nvPr>
            <p:ph type="body" idx="1"/>
          </p:nvPr>
        </p:nvSpPr>
        <p:spPr/>
        <p:txBody>
          <a:bodyPr/>
          <a:lstStyle/>
          <a:p>
            <a:r>
              <a:rPr lang="en-US" b="1" dirty="0"/>
              <a:t>Perfect for </a:t>
            </a:r>
            <a:r>
              <a:rPr lang="en-US" b="1" dirty="0" smtClean="0"/>
              <a:t>Edge</a:t>
            </a:r>
          </a:p>
          <a:p>
            <a:pPr lvl="1"/>
            <a:r>
              <a:rPr lang="en-US" dirty="0"/>
              <a:t>highly available, certified Kubernetes distribution designed for production workloads in unattended, resource-constrained, remote locations or inside </a:t>
            </a:r>
            <a:r>
              <a:rPr lang="en-US" dirty="0" err="1"/>
              <a:t>IoT</a:t>
            </a:r>
            <a:r>
              <a:rPr lang="en-US" dirty="0"/>
              <a:t> appliances</a:t>
            </a:r>
            <a:endParaRPr lang="en-US" dirty="0" smtClean="0"/>
          </a:p>
          <a:p>
            <a:r>
              <a:rPr lang="en-US" b="1" dirty="0"/>
              <a:t>Simplified &amp; </a:t>
            </a:r>
            <a:r>
              <a:rPr lang="en-US" b="1" dirty="0" smtClean="0"/>
              <a:t>Secure</a:t>
            </a:r>
          </a:p>
          <a:p>
            <a:pPr lvl="1"/>
            <a:r>
              <a:rPr lang="en-US" dirty="0"/>
              <a:t>K3s is packaged as a single &lt;40MB binary that reduces the dependencies and steps needed to install, run and auto-update a production Kubernetes </a:t>
            </a:r>
            <a:r>
              <a:rPr lang="en-US" dirty="0" smtClean="0"/>
              <a:t>cluster</a:t>
            </a:r>
          </a:p>
          <a:p>
            <a:r>
              <a:rPr lang="en-US" b="1" dirty="0" smtClean="0"/>
              <a:t>Optimized for ARM</a:t>
            </a:r>
          </a:p>
          <a:p>
            <a:pPr lvl="1"/>
            <a:r>
              <a:rPr lang="en-US" dirty="0"/>
              <a:t>Both ARM64 and ARMv7 are supported with binaries and </a:t>
            </a:r>
            <a:r>
              <a:rPr lang="en-US" dirty="0" err="1"/>
              <a:t>multiarch</a:t>
            </a:r>
            <a:r>
              <a:rPr lang="en-US" dirty="0"/>
              <a:t> images available for </a:t>
            </a:r>
            <a:r>
              <a:rPr lang="en-US" dirty="0" smtClean="0"/>
              <a:t>both (e.g. Raspberry Pi). </a:t>
            </a:r>
            <a:endParaRPr lang="en-US" dirty="0"/>
          </a:p>
        </p:txBody>
      </p:sp>
    </p:spTree>
    <p:extLst>
      <p:ext uri="{BB962C8B-B14F-4D97-AF65-F5344CB8AC3E}">
        <p14:creationId xmlns:p14="http://schemas.microsoft.com/office/powerpoint/2010/main" val="32757915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smtClean="0"/>
              <a:t>Usage</a:t>
            </a:r>
            <a:endParaRPr lang="en-US" dirty="0"/>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98</a:t>
            </a:fld>
            <a:endParaRPr lang="en-SI"/>
          </a:p>
        </p:txBody>
      </p:sp>
      <p:sp>
        <p:nvSpPr>
          <p:cNvPr id="4" name="Označba mesta besedila 3"/>
          <p:cNvSpPr>
            <a:spLocks noGrp="1"/>
          </p:cNvSpPr>
          <p:nvPr>
            <p:ph type="body" idx="1"/>
          </p:nvPr>
        </p:nvSpPr>
        <p:spPr/>
        <p:txBody>
          <a:bodyPr/>
          <a:lstStyle/>
          <a:p>
            <a:r>
              <a:rPr lang="en-US" dirty="0"/>
              <a:t>Edge</a:t>
            </a:r>
          </a:p>
          <a:p>
            <a:r>
              <a:rPr lang="en-US" dirty="0" err="1"/>
              <a:t>IoT</a:t>
            </a:r>
            <a:endParaRPr lang="en-US" dirty="0"/>
          </a:p>
          <a:p>
            <a:r>
              <a:rPr lang="en-US" dirty="0"/>
              <a:t>CI</a:t>
            </a:r>
          </a:p>
          <a:p>
            <a:r>
              <a:rPr lang="en-US" dirty="0"/>
              <a:t>Development</a:t>
            </a:r>
          </a:p>
          <a:p>
            <a:r>
              <a:rPr lang="en-US" dirty="0"/>
              <a:t>ARM</a:t>
            </a:r>
          </a:p>
          <a:p>
            <a:r>
              <a:rPr lang="en-US" dirty="0"/>
              <a:t>Embedding </a:t>
            </a:r>
            <a:r>
              <a:rPr lang="en-US" dirty="0" smtClean="0"/>
              <a:t>K8s</a:t>
            </a:r>
          </a:p>
          <a:p>
            <a:r>
              <a:rPr lang="en-US" dirty="0" smtClean="0"/>
              <a:t>Learning</a:t>
            </a:r>
          </a:p>
          <a:p>
            <a:endParaRPr lang="en-US" dirty="0"/>
          </a:p>
        </p:txBody>
      </p:sp>
      <p:pic>
        <p:nvPicPr>
          <p:cNvPr id="1026" name="Picture 2" descr="Using k3s as a CI/CD cluster for building ARM docker images – SUM(te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258" y="279149"/>
            <a:ext cx="1782957" cy="23772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trends in the world of IoT threats | Secure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909" y="3000408"/>
            <a:ext cx="3437820" cy="20626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dge Computing-A cutting edge technology! - Huawei Enterprise Support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349476"/>
            <a:ext cx="3453676" cy="230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183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Architecture</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99</a:t>
            </a:fld>
            <a:endParaRPr lang="en-SI"/>
          </a:p>
        </p:txBody>
      </p:sp>
      <p:pic>
        <p:nvPicPr>
          <p:cNvPr id="6" name="Slika 5"/>
          <p:cNvPicPr>
            <a:picLocks noChangeAspect="1"/>
          </p:cNvPicPr>
          <p:nvPr/>
        </p:nvPicPr>
        <p:blipFill>
          <a:blip r:embed="rId2"/>
          <a:stretch>
            <a:fillRect/>
          </a:stretch>
        </p:blipFill>
        <p:spPr>
          <a:xfrm>
            <a:off x="866774" y="876220"/>
            <a:ext cx="7573299" cy="4222523"/>
          </a:xfrm>
          <a:prstGeom prst="rect">
            <a:avLst/>
          </a:prstGeom>
        </p:spPr>
      </p:pic>
      <p:sp>
        <p:nvSpPr>
          <p:cNvPr id="7" name="Google Shape;874;g94c9480fe8_1_291"/>
          <p:cNvSpPr txBox="1"/>
          <p:nvPr/>
        </p:nvSpPr>
        <p:spPr>
          <a:xfrm>
            <a:off x="3544950" y="5148693"/>
            <a:ext cx="2998725" cy="224166"/>
          </a:xfrm>
          <a:prstGeom prst="rect">
            <a:avLst/>
          </a:prstGeom>
          <a:noFill/>
          <a:ln>
            <a:noFill/>
          </a:ln>
        </p:spPr>
        <p:txBody>
          <a:bodyPr spcFirstLastPara="1" wrap="square" lIns="91425" tIns="45700" rIns="91425" bIns="45700" anchor="t" anchorCtr="0">
            <a:noAutofit/>
          </a:bodyPr>
          <a:lstStyle/>
          <a:p>
            <a:pPr lvl="0"/>
            <a:r>
              <a:rPr lang="en-US" sz="800" dirty="0" err="1">
                <a:solidFill>
                  <a:srgbClr val="060E18"/>
                </a:solidFill>
                <a:latin typeface="Calibri"/>
                <a:ea typeface="Calibri"/>
                <a:cs typeface="Calibri"/>
                <a:sym typeface="Calibri"/>
              </a:rPr>
              <a:t>Vir</a:t>
            </a:r>
            <a:r>
              <a:rPr lang="en-US" sz="800" dirty="0">
                <a:solidFill>
                  <a:srgbClr val="060E18"/>
                </a:solidFill>
                <a:latin typeface="Calibri"/>
                <a:ea typeface="Calibri"/>
                <a:cs typeface="Calibri"/>
                <a:sym typeface="Calibri"/>
              </a:rPr>
              <a:t>: https://k3s.io/images/how-it-works-k3s.svg</a:t>
            </a:r>
            <a:endParaRPr dirty="0"/>
          </a:p>
        </p:txBody>
      </p:sp>
    </p:spTree>
    <p:extLst>
      <p:ext uri="{BB962C8B-B14F-4D97-AF65-F5344CB8AC3E}">
        <p14:creationId xmlns:p14="http://schemas.microsoft.com/office/powerpoint/2010/main" val="2788327672"/>
      </p:ext>
    </p:extLst>
  </p:cSld>
  <p:clrMapOvr>
    <a:masterClrMapping/>
  </p:clrMapOvr>
</p:sld>
</file>

<file path=ppt/theme/theme1.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1895</TotalTime>
  <Words>7627</Words>
  <Application>Microsoft Office PowerPoint</Application>
  <PresentationFormat>Diaprojekcija na zaslonu (16:10)</PresentationFormat>
  <Paragraphs>1175</Paragraphs>
  <Slides>155</Slides>
  <Notes>117</Notes>
  <HiddenSlides>0</HiddenSlides>
  <MMClips>0</MMClips>
  <ScaleCrop>false</ScaleCrop>
  <HeadingPairs>
    <vt:vector size="6" baseType="variant">
      <vt:variant>
        <vt:lpstr>Uporabljene pisave</vt:lpstr>
      </vt:variant>
      <vt:variant>
        <vt:i4>8</vt:i4>
      </vt:variant>
      <vt:variant>
        <vt:lpstr>Tema</vt:lpstr>
      </vt:variant>
      <vt:variant>
        <vt:i4>2</vt:i4>
      </vt:variant>
      <vt:variant>
        <vt:lpstr>Naslovi diapozitivov</vt:lpstr>
      </vt:variant>
      <vt:variant>
        <vt:i4>155</vt:i4>
      </vt:variant>
    </vt:vector>
  </HeadingPairs>
  <TitlesOfParts>
    <vt:vector size="165" baseType="lpstr">
      <vt:lpstr>Libre Baskerville</vt:lpstr>
      <vt:lpstr>Arial</vt:lpstr>
      <vt:lpstr>Rosario</vt:lpstr>
      <vt:lpstr>Calibri</vt:lpstr>
      <vt:lpstr>Open Sans</vt:lpstr>
      <vt:lpstr>Tahoma</vt:lpstr>
      <vt:lpstr>Helvetica Neue</vt:lpstr>
      <vt:lpstr>Consolas</vt:lpstr>
      <vt:lpstr>LTFE v2</vt:lpstr>
      <vt:lpstr>LTFE v2</vt:lpstr>
      <vt:lpstr>Praktična delavnica Docker &amp; Kubernetes</vt:lpstr>
      <vt:lpstr>PowerPointova predstavitev</vt:lpstr>
      <vt:lpstr>AVTORSKE PRAVICE GRADIVA</vt:lpstr>
      <vt:lpstr>UL Fakulteta za elektrotehniko</vt:lpstr>
      <vt:lpstr>Laboratorij za telekomunikacije Laboratorij za multimedijo</vt:lpstr>
      <vt:lpstr>Najdete nas tudi na:  </vt:lpstr>
      <vt:lpstr>Področja uporabe IKT/IoT </vt:lpstr>
      <vt:lpstr>Aktivnosti (1)</vt:lpstr>
      <vt:lpstr>Aktivnosti (2)</vt:lpstr>
      <vt:lpstr>www.ict-academy.eu</vt:lpstr>
      <vt:lpstr>Prototipiranje, MakerLab</vt:lpstr>
      <vt:lpstr>Pilotne in demonstracijske rešitve, R&amp;D</vt:lpstr>
      <vt:lpstr>Razvojni projekti</vt:lpstr>
      <vt:lpstr>Predpriprava</vt:lpstr>
      <vt:lpstr>Cloud-Native Architectures and Technologies</vt:lpstr>
      <vt:lpstr>Traditional applications</vt:lpstr>
      <vt:lpstr>PowerPointova predstavitev</vt:lpstr>
      <vt:lpstr>Microservices</vt:lpstr>
      <vt:lpstr>PowerPointova predstavitev</vt:lpstr>
      <vt:lpstr>Scaling monolithic apps</vt:lpstr>
      <vt:lpstr>Splitting apps into microservices</vt:lpstr>
      <vt:lpstr>Scaling microservices</vt:lpstr>
      <vt:lpstr>Microservices environment requirements</vt:lpstr>
      <vt:lpstr>Virtualizacija</vt:lpstr>
      <vt:lpstr>Virtualizacija - motivacija</vt:lpstr>
      <vt:lpstr>Containers</vt:lpstr>
      <vt:lpstr>PowerPointova predstavitev</vt:lpstr>
      <vt:lpstr>PowerPointova predstavitev</vt:lpstr>
      <vt:lpstr>Docker</vt:lpstr>
      <vt:lpstr>Docker</vt:lpstr>
      <vt:lpstr>Zakaj Docker?</vt:lpstr>
      <vt:lpstr>History overview</vt:lpstr>
      <vt:lpstr>Docker Engine</vt:lpstr>
      <vt:lpstr>Docker architecture</vt:lpstr>
      <vt:lpstr>PowerPointova predstavitev</vt:lpstr>
      <vt:lpstr>Docker - namestitev</vt:lpstr>
      <vt:lpstr>Preizkus delovanja</vt:lpstr>
      <vt:lpstr>Docker kontejnerji</vt:lpstr>
      <vt:lpstr>Docker Image</vt:lpstr>
      <vt:lpstr>PowerPointova predstavitev</vt:lpstr>
      <vt:lpstr>PowerPointova predstavitev</vt:lpstr>
      <vt:lpstr>PowerPointova predstavitev</vt:lpstr>
      <vt:lpstr>Zagon Docker kontejnerja</vt:lpstr>
      <vt:lpstr>PowerPointova predstavitev</vt:lpstr>
      <vt:lpstr>Uporabni ukazi</vt:lpstr>
      <vt:lpstr>Trajno shranjevanje podatkov – Volumes</vt:lpstr>
      <vt:lpstr>Orežne nastavitve</vt:lpstr>
      <vt:lpstr>Upravljanje z viri</vt:lpstr>
      <vt:lpstr>Gradnja slik (create an image)</vt:lpstr>
      <vt:lpstr>Union file systems  </vt:lpstr>
      <vt:lpstr>Gradnja slik iz Docker kontejnerja</vt:lpstr>
      <vt:lpstr>Gradnja slik z datoteko Dockerfile</vt:lpstr>
      <vt:lpstr>PowerPointova predstavitev</vt:lpstr>
      <vt:lpstr>Distribucija Docker slik</vt:lpstr>
      <vt:lpstr>Dockerfile</vt:lpstr>
      <vt:lpstr>PowerPointova predstavitev</vt:lpstr>
      <vt:lpstr>PowerPointova predstavitev</vt:lpstr>
      <vt:lpstr>PowerPointova predstavitev</vt:lpstr>
      <vt:lpstr>PowerPointova predstavitev</vt:lpstr>
      <vt:lpstr>Command: docker image build</vt:lpstr>
      <vt:lpstr>Dockerfile – dobre prakse</vt:lpstr>
      <vt:lpstr>PowerPointova predstavitev</vt:lpstr>
      <vt:lpstr>Primer - Python</vt:lpstr>
      <vt:lpstr>Python – primer: dobre prakse</vt:lpstr>
      <vt:lpstr>PowerPointova predstavitev</vt:lpstr>
      <vt:lpstr>Docker Compose</vt:lpstr>
      <vt:lpstr>Vaja: Ekstraktor URL naslovov</vt:lpstr>
      <vt:lpstr>Uporabni viri</vt:lpstr>
      <vt:lpstr>Kubernetes</vt:lpstr>
      <vt:lpstr>Orchestration</vt:lpstr>
      <vt:lpstr>Kubernetes</vt:lpstr>
      <vt:lpstr>Origins</vt:lpstr>
      <vt:lpstr>Introduction </vt:lpstr>
      <vt:lpstr>Glavne značilnosti</vt:lpstr>
      <vt:lpstr>What Kubernetes does?</vt:lpstr>
      <vt:lpstr>Running an application in Kubernetes</vt:lpstr>
      <vt:lpstr>PowerPointova predstavitev</vt:lpstr>
      <vt:lpstr>Benefits of using Kubernetes</vt:lpstr>
      <vt:lpstr>Kubernetes - architecture</vt:lpstr>
      <vt:lpstr>PowerPointova predstavitev</vt:lpstr>
      <vt:lpstr>Kubernetes Components</vt:lpstr>
      <vt:lpstr>PowerPointova predstavitev</vt:lpstr>
      <vt:lpstr>etcd</vt:lpstr>
      <vt:lpstr>API server (kube-apiserver)</vt:lpstr>
      <vt:lpstr>PowerPointova predstavitev</vt:lpstr>
      <vt:lpstr>Scheduler (kube-scheduler)</vt:lpstr>
      <vt:lpstr>PowerPointova predstavitev</vt:lpstr>
      <vt:lpstr>Controller Manager (kube-controller-manager)</vt:lpstr>
      <vt:lpstr>PowerPointova predstavitev</vt:lpstr>
      <vt:lpstr>cloud-controller-manager</vt:lpstr>
      <vt:lpstr>Kubelet </vt:lpstr>
      <vt:lpstr>PowerPointova predstavitev</vt:lpstr>
      <vt:lpstr>PowerPointova predstavitev</vt:lpstr>
      <vt:lpstr>Kubernetes Service Proxy (kube-proxy)</vt:lpstr>
      <vt:lpstr>Container Runtimes</vt:lpstr>
      <vt:lpstr>K3s - Lightweight Kubernetes</vt:lpstr>
      <vt:lpstr>Why Use K3s</vt:lpstr>
      <vt:lpstr>Usage</vt:lpstr>
      <vt:lpstr>Architecture</vt:lpstr>
      <vt:lpstr>Single-server Setup with an Embedded DB</vt:lpstr>
      <vt:lpstr>PowerPointova predstavitev</vt:lpstr>
      <vt:lpstr>High-Availability K3s Server with an External DB</vt:lpstr>
      <vt:lpstr>PowerPointova predstavitev</vt:lpstr>
      <vt:lpstr>Installation</vt:lpstr>
      <vt:lpstr>First app</vt:lpstr>
      <vt:lpstr>Pods</vt:lpstr>
      <vt:lpstr>PowerPointova predstavitev</vt:lpstr>
      <vt:lpstr>PowerPointova predstavitev</vt:lpstr>
      <vt:lpstr>PowerPointova predstavitev</vt:lpstr>
      <vt:lpstr>PowerPointova predstavitev</vt:lpstr>
      <vt:lpstr>PowerPointova predstavitev</vt:lpstr>
      <vt:lpstr>PowerPointova predstavitev</vt:lpstr>
      <vt:lpstr>Primer: namestitev stroka</vt:lpstr>
      <vt:lpstr>Labels (označbe)</vt:lpstr>
      <vt:lpstr>PowerPointova predstavitev</vt:lpstr>
      <vt:lpstr>Ustavitev in odstranjevanje strokov</vt:lpstr>
      <vt:lpstr>Zdravje strokov</vt:lpstr>
      <vt:lpstr>Liveness probes</vt:lpstr>
      <vt:lpstr>ReplicationControllers (replikacijski nadzornik)</vt:lpstr>
      <vt:lpstr>PowerPointova predstavitev</vt:lpstr>
      <vt:lpstr>PowerPointova predstavitev</vt:lpstr>
      <vt:lpstr>Replica Set (replikacijski niz)</vt:lpstr>
      <vt:lpstr>DaemonSets</vt:lpstr>
      <vt:lpstr>Primer: DaemonSet – SSD monitor</vt:lpstr>
      <vt:lpstr>Jobs / CronJob</vt:lpstr>
      <vt:lpstr>Service</vt:lpstr>
      <vt:lpstr>PowerPointova predstavitev</vt:lpstr>
      <vt:lpstr>Primer: ustvarjanje storitve</vt:lpstr>
      <vt:lpstr>PowerPointova predstavitev</vt:lpstr>
      <vt:lpstr>PowerPointova predstavitev</vt:lpstr>
      <vt:lpstr>PowerPointova predstavitev</vt:lpstr>
      <vt:lpstr>NodePort service</vt:lpstr>
      <vt:lpstr>LoadBalancer service</vt:lpstr>
      <vt:lpstr>Ingress</vt:lpstr>
      <vt:lpstr>PowerPointova predstavitev</vt:lpstr>
      <vt:lpstr>Deployment (namestitev)</vt:lpstr>
      <vt:lpstr>PowerPointova predstavitev</vt:lpstr>
      <vt:lpstr>PowerPointova predstavitev</vt:lpstr>
      <vt:lpstr>Upravljanje z viri</vt:lpstr>
      <vt:lpstr>PowerPointova predstavitev</vt:lpstr>
      <vt:lpstr>Automatic scaling</vt:lpstr>
      <vt:lpstr>PowerPointova predstavitev</vt:lpstr>
      <vt:lpstr>Volumes</vt:lpstr>
      <vt:lpstr>PowerPointova predstavitev</vt:lpstr>
      <vt:lpstr>Volume types</vt:lpstr>
      <vt:lpstr>PersistentVolumes/PersistentVolumeClaims</vt:lpstr>
      <vt:lpstr>PowerPointova predstavitev</vt:lpstr>
      <vt:lpstr>Dynamic PersistentVolume provisioning</vt:lpstr>
      <vt:lpstr>Konfiguracija aplikaciji</vt:lpstr>
      <vt:lpstr>ConfigMap</vt:lpstr>
      <vt:lpstr>Secret</vt:lpstr>
      <vt:lpstr>PowerPointova predstavitev</vt:lpstr>
      <vt:lpstr>Jobs / CronJob</vt:lpstr>
      <vt:lpstr>Nasveti</vt:lpstr>
      <vt:lpstr>Vabljeni k sodelovanju!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Praktična delavnica Docker &amp; Kubernetes</dc:title>
  <dc:creator>Romina</dc:creator>
  <cp:lastModifiedBy>Leon Štefanič Južnič</cp:lastModifiedBy>
  <cp:revision>48</cp:revision>
  <dcterms:created xsi:type="dcterms:W3CDTF">2011-11-04T10:31:43Z</dcterms:created>
  <dcterms:modified xsi:type="dcterms:W3CDTF">2021-09-21T13:23:14Z</dcterms:modified>
</cp:coreProperties>
</file>